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3">
  <p:sldMasterIdLst>
    <p:sldMasterId id="2147483660" r:id="rId1"/>
  </p:sldMasterIdLst>
  <p:notesMasterIdLst>
    <p:notesMasterId r:id="rId31"/>
  </p:notesMasterIdLst>
  <p:sldIdLst>
    <p:sldId id="2190" r:id="rId2"/>
    <p:sldId id="2170" r:id="rId3"/>
    <p:sldId id="2157" r:id="rId4"/>
    <p:sldId id="2172" r:id="rId5"/>
    <p:sldId id="2151" r:id="rId6"/>
    <p:sldId id="2093" r:id="rId7"/>
    <p:sldId id="2155" r:id="rId8"/>
    <p:sldId id="2181" r:id="rId9"/>
    <p:sldId id="259" r:id="rId10"/>
    <p:sldId id="267" r:id="rId11"/>
    <p:sldId id="2171" r:id="rId12"/>
    <p:sldId id="261" r:id="rId13"/>
    <p:sldId id="272" r:id="rId14"/>
    <p:sldId id="2184" r:id="rId15"/>
    <p:sldId id="2185" r:id="rId16"/>
    <p:sldId id="2186" r:id="rId17"/>
    <p:sldId id="2182" r:id="rId18"/>
    <p:sldId id="279" r:id="rId19"/>
    <p:sldId id="2179" r:id="rId20"/>
    <p:sldId id="276" r:id="rId21"/>
    <p:sldId id="277" r:id="rId22"/>
    <p:sldId id="278" r:id="rId23"/>
    <p:sldId id="280" r:id="rId24"/>
    <p:sldId id="2183" r:id="rId25"/>
    <p:sldId id="2187" r:id="rId26"/>
    <p:sldId id="2188" r:id="rId27"/>
    <p:sldId id="2189" r:id="rId28"/>
    <p:sldId id="2175" r:id="rId29"/>
    <p:sldId id="2176" r:id="rId3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893" autoAdjust="0"/>
    <p:restoredTop sz="94660"/>
  </p:normalViewPr>
  <p:slideViewPr>
    <p:cSldViewPr snapToGrid="0">
      <p:cViewPr varScale="1">
        <p:scale>
          <a:sx n="87" d="100"/>
          <a:sy n="87" d="100"/>
        </p:scale>
        <p:origin x="492" y="46"/>
      </p:cViewPr>
      <p:guideLst/>
    </p:cSldViewPr>
  </p:slideViewPr>
  <p:notesTextViewPr>
    <p:cViewPr>
      <p:scale>
        <a:sx n="1" d="1"/>
        <a:sy n="1" d="1"/>
      </p:scale>
      <p:origin x="0" y="0"/>
    </p:cViewPr>
  </p:notesTextViewPr>
  <p:notesViewPr>
    <p:cSldViewPr snapToGrid="0">
      <p:cViewPr varScale="1">
        <p:scale>
          <a:sx n="84" d="100"/>
          <a:sy n="84" d="100"/>
        </p:scale>
        <p:origin x="3912" y="9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diagrams/_rels/data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4" Type="http://schemas.openxmlformats.org/officeDocument/2006/relationships/image" Target="../media/image6.svg"/></Relationships>
</file>

<file path=ppt/diagrams/_rels/drawing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4" Type="http://schemas.openxmlformats.org/officeDocument/2006/relationships/image" Target="../media/image6.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9CEC24F-C184-464C-BB06-065F1F5A22A1}"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97D972F4-5C87-41CC-97D2-BA310C6B6FC2}">
      <dgm:prSet/>
      <dgm:spPr/>
      <dgm:t>
        <a:bodyPr/>
        <a:lstStyle/>
        <a:p>
          <a:r>
            <a:rPr lang="en-US" b="1"/>
            <a:t>ML-Based PHI Field Detection and Privacy Mitigation</a:t>
          </a:r>
          <a:endParaRPr lang="en-US"/>
        </a:p>
      </dgm:t>
    </dgm:pt>
    <dgm:pt modelId="{83F4F14E-60EF-4F99-94E5-059A15B11B7D}" type="parTrans" cxnId="{3B5C81A7-393B-4325-8A35-CCAA9498D5EC}">
      <dgm:prSet/>
      <dgm:spPr/>
      <dgm:t>
        <a:bodyPr/>
        <a:lstStyle/>
        <a:p>
          <a:endParaRPr lang="en-US"/>
        </a:p>
      </dgm:t>
    </dgm:pt>
    <dgm:pt modelId="{6D56096C-2D1E-4F9E-850B-84FA75FA08B4}" type="sibTrans" cxnId="{3B5C81A7-393B-4325-8A35-CCAA9498D5EC}">
      <dgm:prSet/>
      <dgm:spPr/>
      <dgm:t>
        <a:bodyPr/>
        <a:lstStyle/>
        <a:p>
          <a:endParaRPr lang="en-US"/>
        </a:p>
      </dgm:t>
    </dgm:pt>
    <dgm:pt modelId="{C17278AC-FDFD-4E6D-8518-1C663468F812}">
      <dgm:prSet/>
      <dgm:spPr/>
      <dgm:t>
        <a:bodyPr/>
        <a:lstStyle/>
        <a:p>
          <a:r>
            <a:rPr lang="en-US" b="1"/>
            <a:t>Advanced Mapping Tool to Convert Source Data to Target Data Model with Mitigated Privacy Risks</a:t>
          </a:r>
          <a:endParaRPr lang="en-US"/>
        </a:p>
      </dgm:t>
    </dgm:pt>
    <dgm:pt modelId="{A8954CFF-3DCB-4035-A2CA-EE5ED3B1884C}" type="parTrans" cxnId="{12FA2860-E9FA-4174-AA60-D4EB79F3328D}">
      <dgm:prSet/>
      <dgm:spPr/>
      <dgm:t>
        <a:bodyPr/>
        <a:lstStyle/>
        <a:p>
          <a:endParaRPr lang="en-US"/>
        </a:p>
      </dgm:t>
    </dgm:pt>
    <dgm:pt modelId="{CE9FB6C2-E8ED-45FF-83BC-5913944CFA90}" type="sibTrans" cxnId="{12FA2860-E9FA-4174-AA60-D4EB79F3328D}">
      <dgm:prSet/>
      <dgm:spPr/>
      <dgm:t>
        <a:bodyPr/>
        <a:lstStyle/>
        <a:p>
          <a:endParaRPr lang="en-US"/>
        </a:p>
      </dgm:t>
    </dgm:pt>
    <dgm:pt modelId="{008E312B-59AC-4F79-84F8-A013133CAFA0}" type="pres">
      <dgm:prSet presAssocID="{29CEC24F-C184-464C-BB06-065F1F5A22A1}" presName="root" presStyleCnt="0">
        <dgm:presLayoutVars>
          <dgm:dir/>
          <dgm:resizeHandles val="exact"/>
        </dgm:presLayoutVars>
      </dgm:prSet>
      <dgm:spPr/>
    </dgm:pt>
    <dgm:pt modelId="{8D4D3460-80D0-4F10-AE77-793A92B4884A}" type="pres">
      <dgm:prSet presAssocID="{97D972F4-5C87-41CC-97D2-BA310C6B6FC2}" presName="compNode" presStyleCnt="0"/>
      <dgm:spPr/>
    </dgm:pt>
    <dgm:pt modelId="{0B2E5AAC-2D59-45A1-B71A-59D92EDB225F}" type="pres">
      <dgm:prSet presAssocID="{97D972F4-5C87-41CC-97D2-BA310C6B6FC2}" presName="bgRect" presStyleLbl="bgShp" presStyleIdx="0" presStyleCnt="2"/>
      <dgm:spPr/>
    </dgm:pt>
    <dgm:pt modelId="{8E3CF37D-D14C-4EAE-B621-C4F2AD4DAA43}" type="pres">
      <dgm:prSet presAssocID="{97D972F4-5C87-41CC-97D2-BA310C6B6FC2}"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Lock"/>
        </a:ext>
      </dgm:extLst>
    </dgm:pt>
    <dgm:pt modelId="{2059152C-6805-47FD-A36B-3C5B7F83D226}" type="pres">
      <dgm:prSet presAssocID="{97D972F4-5C87-41CC-97D2-BA310C6B6FC2}" presName="spaceRect" presStyleCnt="0"/>
      <dgm:spPr/>
    </dgm:pt>
    <dgm:pt modelId="{4C6C5E02-A872-4730-9817-7082B66FD140}" type="pres">
      <dgm:prSet presAssocID="{97D972F4-5C87-41CC-97D2-BA310C6B6FC2}" presName="parTx" presStyleLbl="revTx" presStyleIdx="0" presStyleCnt="2">
        <dgm:presLayoutVars>
          <dgm:chMax val="0"/>
          <dgm:chPref val="0"/>
        </dgm:presLayoutVars>
      </dgm:prSet>
      <dgm:spPr/>
    </dgm:pt>
    <dgm:pt modelId="{298385B8-6F7F-497C-90D0-E3D0F77F1655}" type="pres">
      <dgm:prSet presAssocID="{6D56096C-2D1E-4F9E-850B-84FA75FA08B4}" presName="sibTrans" presStyleCnt="0"/>
      <dgm:spPr/>
    </dgm:pt>
    <dgm:pt modelId="{34E93A08-3C53-4CE6-A268-D23C357725EB}" type="pres">
      <dgm:prSet presAssocID="{C17278AC-FDFD-4E6D-8518-1C663468F812}" presName="compNode" presStyleCnt="0"/>
      <dgm:spPr/>
    </dgm:pt>
    <dgm:pt modelId="{D656BBF0-4296-4B86-8D6E-CA2387A448FC}" type="pres">
      <dgm:prSet presAssocID="{C17278AC-FDFD-4E6D-8518-1C663468F812}" presName="bgRect" presStyleLbl="bgShp" presStyleIdx="1" presStyleCnt="2"/>
      <dgm:spPr/>
    </dgm:pt>
    <dgm:pt modelId="{B9B280EF-8A91-459A-AC89-8F77F8435695}" type="pres">
      <dgm:prSet presAssocID="{C17278AC-FDFD-4E6D-8518-1C663468F812}"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atabase"/>
        </a:ext>
      </dgm:extLst>
    </dgm:pt>
    <dgm:pt modelId="{6D9BB24F-DDDA-4CCA-B724-A73B0ECA5646}" type="pres">
      <dgm:prSet presAssocID="{C17278AC-FDFD-4E6D-8518-1C663468F812}" presName="spaceRect" presStyleCnt="0"/>
      <dgm:spPr/>
    </dgm:pt>
    <dgm:pt modelId="{8D4D3829-DD46-46A1-9637-D586E2FF9E4A}" type="pres">
      <dgm:prSet presAssocID="{C17278AC-FDFD-4E6D-8518-1C663468F812}" presName="parTx" presStyleLbl="revTx" presStyleIdx="1" presStyleCnt="2">
        <dgm:presLayoutVars>
          <dgm:chMax val="0"/>
          <dgm:chPref val="0"/>
        </dgm:presLayoutVars>
      </dgm:prSet>
      <dgm:spPr/>
    </dgm:pt>
  </dgm:ptLst>
  <dgm:cxnLst>
    <dgm:cxn modelId="{529D793C-96CF-4CF9-9D40-2E6C60C46B3E}" type="presOf" srcId="{C17278AC-FDFD-4E6D-8518-1C663468F812}" destId="{8D4D3829-DD46-46A1-9637-D586E2FF9E4A}" srcOrd="0" destOrd="0" presId="urn:microsoft.com/office/officeart/2018/2/layout/IconVerticalSolidList"/>
    <dgm:cxn modelId="{12FA2860-E9FA-4174-AA60-D4EB79F3328D}" srcId="{29CEC24F-C184-464C-BB06-065F1F5A22A1}" destId="{C17278AC-FDFD-4E6D-8518-1C663468F812}" srcOrd="1" destOrd="0" parTransId="{A8954CFF-3DCB-4035-A2CA-EE5ED3B1884C}" sibTransId="{CE9FB6C2-E8ED-45FF-83BC-5913944CFA90}"/>
    <dgm:cxn modelId="{3B5C81A7-393B-4325-8A35-CCAA9498D5EC}" srcId="{29CEC24F-C184-464C-BB06-065F1F5A22A1}" destId="{97D972F4-5C87-41CC-97D2-BA310C6B6FC2}" srcOrd="0" destOrd="0" parTransId="{83F4F14E-60EF-4F99-94E5-059A15B11B7D}" sibTransId="{6D56096C-2D1E-4F9E-850B-84FA75FA08B4}"/>
    <dgm:cxn modelId="{FDBB0EC4-62C0-4657-A148-532812AFF42F}" type="presOf" srcId="{29CEC24F-C184-464C-BB06-065F1F5A22A1}" destId="{008E312B-59AC-4F79-84F8-A013133CAFA0}" srcOrd="0" destOrd="0" presId="urn:microsoft.com/office/officeart/2018/2/layout/IconVerticalSolidList"/>
    <dgm:cxn modelId="{C9CDD2DB-3D08-4CB3-AC5E-A46A3EB6D555}" type="presOf" srcId="{97D972F4-5C87-41CC-97D2-BA310C6B6FC2}" destId="{4C6C5E02-A872-4730-9817-7082B66FD140}" srcOrd="0" destOrd="0" presId="urn:microsoft.com/office/officeart/2018/2/layout/IconVerticalSolidList"/>
    <dgm:cxn modelId="{73B397E1-4E7C-4E33-A64B-D56A4578A726}" type="presParOf" srcId="{008E312B-59AC-4F79-84F8-A013133CAFA0}" destId="{8D4D3460-80D0-4F10-AE77-793A92B4884A}" srcOrd="0" destOrd="0" presId="urn:microsoft.com/office/officeart/2018/2/layout/IconVerticalSolidList"/>
    <dgm:cxn modelId="{A0A8BB2D-4B0F-43ED-83D3-11C84C079BB2}" type="presParOf" srcId="{8D4D3460-80D0-4F10-AE77-793A92B4884A}" destId="{0B2E5AAC-2D59-45A1-B71A-59D92EDB225F}" srcOrd="0" destOrd="0" presId="urn:microsoft.com/office/officeart/2018/2/layout/IconVerticalSolidList"/>
    <dgm:cxn modelId="{99726D23-A800-436B-AA43-104D3A8C1731}" type="presParOf" srcId="{8D4D3460-80D0-4F10-AE77-793A92B4884A}" destId="{8E3CF37D-D14C-4EAE-B621-C4F2AD4DAA43}" srcOrd="1" destOrd="0" presId="urn:microsoft.com/office/officeart/2018/2/layout/IconVerticalSolidList"/>
    <dgm:cxn modelId="{488295CD-AFD3-4F0E-81E0-88F8892B5701}" type="presParOf" srcId="{8D4D3460-80D0-4F10-AE77-793A92B4884A}" destId="{2059152C-6805-47FD-A36B-3C5B7F83D226}" srcOrd="2" destOrd="0" presId="urn:microsoft.com/office/officeart/2018/2/layout/IconVerticalSolidList"/>
    <dgm:cxn modelId="{4BD71299-389B-43AC-910E-071BE6955679}" type="presParOf" srcId="{8D4D3460-80D0-4F10-AE77-793A92B4884A}" destId="{4C6C5E02-A872-4730-9817-7082B66FD140}" srcOrd="3" destOrd="0" presId="urn:microsoft.com/office/officeart/2018/2/layout/IconVerticalSolidList"/>
    <dgm:cxn modelId="{DB66F49A-43C2-4A48-A911-C7950E241E12}" type="presParOf" srcId="{008E312B-59AC-4F79-84F8-A013133CAFA0}" destId="{298385B8-6F7F-497C-90D0-E3D0F77F1655}" srcOrd="1" destOrd="0" presId="urn:microsoft.com/office/officeart/2018/2/layout/IconVerticalSolidList"/>
    <dgm:cxn modelId="{CDD7DF72-65BE-4C8C-AA04-A192F535B702}" type="presParOf" srcId="{008E312B-59AC-4F79-84F8-A013133CAFA0}" destId="{34E93A08-3C53-4CE6-A268-D23C357725EB}" srcOrd="2" destOrd="0" presId="urn:microsoft.com/office/officeart/2018/2/layout/IconVerticalSolidList"/>
    <dgm:cxn modelId="{F05E449A-769F-4517-B839-828C03B274C2}" type="presParOf" srcId="{34E93A08-3C53-4CE6-A268-D23C357725EB}" destId="{D656BBF0-4296-4B86-8D6E-CA2387A448FC}" srcOrd="0" destOrd="0" presId="urn:microsoft.com/office/officeart/2018/2/layout/IconVerticalSolidList"/>
    <dgm:cxn modelId="{141CFB32-1441-42A5-A358-A65F72370838}" type="presParOf" srcId="{34E93A08-3C53-4CE6-A268-D23C357725EB}" destId="{B9B280EF-8A91-459A-AC89-8F77F8435695}" srcOrd="1" destOrd="0" presId="urn:microsoft.com/office/officeart/2018/2/layout/IconVerticalSolidList"/>
    <dgm:cxn modelId="{44535087-787F-46AD-BA7A-582819D4160E}" type="presParOf" srcId="{34E93A08-3C53-4CE6-A268-D23C357725EB}" destId="{6D9BB24F-DDDA-4CCA-B724-A73B0ECA5646}" srcOrd="2" destOrd="0" presId="urn:microsoft.com/office/officeart/2018/2/layout/IconVerticalSolidList"/>
    <dgm:cxn modelId="{3853E41D-2BAE-4043-848C-B0D8F2990F26}" type="presParOf" srcId="{34E93A08-3C53-4CE6-A268-D23C357725EB}" destId="{8D4D3829-DD46-46A1-9637-D586E2FF9E4A}"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C9CD9EE-6113-4E19-95B8-42B56B42770F}" type="doc">
      <dgm:prSet loTypeId="urn:microsoft.com/office/officeart/2005/8/layout/process2" loCatId="process" qsTypeId="urn:microsoft.com/office/officeart/2005/8/quickstyle/simple1" qsCatId="simple" csTypeId="urn:microsoft.com/office/officeart/2005/8/colors/colorful1" csCatId="colorful" phldr="1"/>
      <dgm:spPr/>
    </dgm:pt>
    <dgm:pt modelId="{68BFC706-55B3-479A-92FB-A969312C47F4}">
      <dgm:prSet phldrT="[Text]"/>
      <dgm:spPr/>
      <dgm:t>
        <a:bodyPr/>
        <a:lstStyle/>
        <a:p>
          <a:r>
            <a:rPr lang="en-US"/>
            <a:t>Read</a:t>
          </a:r>
        </a:p>
      </dgm:t>
    </dgm:pt>
    <dgm:pt modelId="{AFDBC415-151C-4D34-91E0-FECA676DE753}" type="parTrans" cxnId="{F9A97CE7-917F-45B7-B020-185BE7DDAEFC}">
      <dgm:prSet/>
      <dgm:spPr/>
      <dgm:t>
        <a:bodyPr/>
        <a:lstStyle/>
        <a:p>
          <a:endParaRPr lang="en-US"/>
        </a:p>
      </dgm:t>
    </dgm:pt>
    <dgm:pt modelId="{DADB769E-A78B-4F0A-8C1B-27DA8A7DCDC5}" type="sibTrans" cxnId="{F9A97CE7-917F-45B7-B020-185BE7DDAEFC}">
      <dgm:prSet/>
      <dgm:spPr/>
      <dgm:t>
        <a:bodyPr/>
        <a:lstStyle/>
        <a:p>
          <a:endParaRPr lang="en-US"/>
        </a:p>
      </dgm:t>
    </dgm:pt>
    <dgm:pt modelId="{9CEFDFA4-77D5-4319-9D9B-818BB2105A44}">
      <dgm:prSet phldrT="[Text]"/>
      <dgm:spPr/>
      <dgm:t>
        <a:bodyPr/>
        <a:lstStyle/>
        <a:p>
          <a:r>
            <a:rPr lang="en-US"/>
            <a:t>Profile</a:t>
          </a:r>
        </a:p>
      </dgm:t>
    </dgm:pt>
    <dgm:pt modelId="{47B31A7F-DBCE-4CEE-BEC5-96CBBB0378C5}" type="parTrans" cxnId="{A93826B3-FFDE-4C8C-9B8A-A7DF25C1DAD0}">
      <dgm:prSet/>
      <dgm:spPr/>
      <dgm:t>
        <a:bodyPr/>
        <a:lstStyle/>
        <a:p>
          <a:endParaRPr lang="en-US"/>
        </a:p>
      </dgm:t>
    </dgm:pt>
    <dgm:pt modelId="{6492AE57-EA4B-40DA-9B28-ACA46E60B5CE}" type="sibTrans" cxnId="{A93826B3-FFDE-4C8C-9B8A-A7DF25C1DAD0}">
      <dgm:prSet/>
      <dgm:spPr/>
      <dgm:t>
        <a:bodyPr/>
        <a:lstStyle/>
        <a:p>
          <a:endParaRPr lang="en-US"/>
        </a:p>
      </dgm:t>
    </dgm:pt>
    <dgm:pt modelId="{41F1B110-9B9C-4F13-A4ED-BA7607E27F5E}">
      <dgm:prSet phldrT="[Text]"/>
      <dgm:spPr/>
      <dgm:t>
        <a:bodyPr/>
        <a:lstStyle/>
        <a:p>
          <a:r>
            <a:rPr lang="en-US"/>
            <a:t>Scan</a:t>
          </a:r>
        </a:p>
      </dgm:t>
    </dgm:pt>
    <dgm:pt modelId="{4F9452CA-D888-4FA9-A19B-BE829B0867AF}" type="parTrans" cxnId="{35E8EE26-1BA3-40F9-AFF7-1337E8A93842}">
      <dgm:prSet/>
      <dgm:spPr/>
      <dgm:t>
        <a:bodyPr/>
        <a:lstStyle/>
        <a:p>
          <a:endParaRPr lang="en-US"/>
        </a:p>
      </dgm:t>
    </dgm:pt>
    <dgm:pt modelId="{4984213A-5493-4405-8AE8-A8BBA6A70F29}" type="sibTrans" cxnId="{35E8EE26-1BA3-40F9-AFF7-1337E8A93842}">
      <dgm:prSet/>
      <dgm:spPr/>
      <dgm:t>
        <a:bodyPr/>
        <a:lstStyle/>
        <a:p>
          <a:endParaRPr lang="en-US"/>
        </a:p>
      </dgm:t>
    </dgm:pt>
    <dgm:pt modelId="{38297D27-95A1-4EDF-A144-6A5EF003004E}">
      <dgm:prSet phldrT="[Text]"/>
      <dgm:spPr/>
      <dgm:t>
        <a:bodyPr/>
        <a:lstStyle/>
        <a:p>
          <a:r>
            <a:rPr lang="en-US"/>
            <a:t>Report</a:t>
          </a:r>
        </a:p>
      </dgm:t>
    </dgm:pt>
    <dgm:pt modelId="{902B2921-D63F-41AF-8D94-CEC2AF3ED54E}" type="parTrans" cxnId="{EA4113F0-EF36-4B63-8A8B-2579DCFA2E49}">
      <dgm:prSet/>
      <dgm:spPr/>
      <dgm:t>
        <a:bodyPr/>
        <a:lstStyle/>
        <a:p>
          <a:endParaRPr lang="en-US"/>
        </a:p>
      </dgm:t>
    </dgm:pt>
    <dgm:pt modelId="{290B95FE-587F-4699-9FBD-54E1ADA34A9C}" type="sibTrans" cxnId="{EA4113F0-EF36-4B63-8A8B-2579DCFA2E49}">
      <dgm:prSet/>
      <dgm:spPr/>
      <dgm:t>
        <a:bodyPr/>
        <a:lstStyle/>
        <a:p>
          <a:endParaRPr lang="en-US"/>
        </a:p>
      </dgm:t>
    </dgm:pt>
    <dgm:pt modelId="{E2D17929-9622-C949-B013-95F3A8B42921}" type="pres">
      <dgm:prSet presAssocID="{8C9CD9EE-6113-4E19-95B8-42B56B42770F}" presName="linearFlow" presStyleCnt="0">
        <dgm:presLayoutVars>
          <dgm:resizeHandles val="exact"/>
        </dgm:presLayoutVars>
      </dgm:prSet>
      <dgm:spPr/>
    </dgm:pt>
    <dgm:pt modelId="{A5E4436D-B7DF-1E43-AD45-41F2A816DB48}" type="pres">
      <dgm:prSet presAssocID="{68BFC706-55B3-479A-92FB-A969312C47F4}" presName="node" presStyleLbl="node1" presStyleIdx="0" presStyleCnt="4">
        <dgm:presLayoutVars>
          <dgm:bulletEnabled val="1"/>
        </dgm:presLayoutVars>
      </dgm:prSet>
      <dgm:spPr/>
    </dgm:pt>
    <dgm:pt modelId="{022EFDF3-53D9-5A46-B6BE-687E81257B30}" type="pres">
      <dgm:prSet presAssocID="{DADB769E-A78B-4F0A-8C1B-27DA8A7DCDC5}" presName="sibTrans" presStyleLbl="sibTrans2D1" presStyleIdx="0" presStyleCnt="3"/>
      <dgm:spPr/>
    </dgm:pt>
    <dgm:pt modelId="{12347FA9-6430-4644-BB0F-95EA833A57A1}" type="pres">
      <dgm:prSet presAssocID="{DADB769E-A78B-4F0A-8C1B-27DA8A7DCDC5}" presName="connectorText" presStyleLbl="sibTrans2D1" presStyleIdx="0" presStyleCnt="3"/>
      <dgm:spPr/>
    </dgm:pt>
    <dgm:pt modelId="{B0242EED-BDC6-1642-ABF3-A5F33864E819}" type="pres">
      <dgm:prSet presAssocID="{9CEFDFA4-77D5-4319-9D9B-818BB2105A44}" presName="node" presStyleLbl="node1" presStyleIdx="1" presStyleCnt="4">
        <dgm:presLayoutVars>
          <dgm:bulletEnabled val="1"/>
        </dgm:presLayoutVars>
      </dgm:prSet>
      <dgm:spPr/>
    </dgm:pt>
    <dgm:pt modelId="{252CCB41-904C-284F-B035-25007F84A8F5}" type="pres">
      <dgm:prSet presAssocID="{6492AE57-EA4B-40DA-9B28-ACA46E60B5CE}" presName="sibTrans" presStyleLbl="sibTrans2D1" presStyleIdx="1" presStyleCnt="3"/>
      <dgm:spPr/>
    </dgm:pt>
    <dgm:pt modelId="{59A97FD9-DBBD-3B4C-82EB-514366C9DDA2}" type="pres">
      <dgm:prSet presAssocID="{6492AE57-EA4B-40DA-9B28-ACA46E60B5CE}" presName="connectorText" presStyleLbl="sibTrans2D1" presStyleIdx="1" presStyleCnt="3"/>
      <dgm:spPr/>
    </dgm:pt>
    <dgm:pt modelId="{A43F98E5-2CFF-6E43-8A5A-38589EDF2955}" type="pres">
      <dgm:prSet presAssocID="{41F1B110-9B9C-4F13-A4ED-BA7607E27F5E}" presName="node" presStyleLbl="node1" presStyleIdx="2" presStyleCnt="4">
        <dgm:presLayoutVars>
          <dgm:bulletEnabled val="1"/>
        </dgm:presLayoutVars>
      </dgm:prSet>
      <dgm:spPr/>
    </dgm:pt>
    <dgm:pt modelId="{75B306ED-9C6D-8842-A9F2-3DC9FC6F1550}" type="pres">
      <dgm:prSet presAssocID="{4984213A-5493-4405-8AE8-A8BBA6A70F29}" presName="sibTrans" presStyleLbl="sibTrans2D1" presStyleIdx="2" presStyleCnt="3"/>
      <dgm:spPr/>
    </dgm:pt>
    <dgm:pt modelId="{DAF8FC72-3AB0-2B40-9A0C-7124E4CAF5DF}" type="pres">
      <dgm:prSet presAssocID="{4984213A-5493-4405-8AE8-A8BBA6A70F29}" presName="connectorText" presStyleLbl="sibTrans2D1" presStyleIdx="2" presStyleCnt="3"/>
      <dgm:spPr/>
    </dgm:pt>
    <dgm:pt modelId="{C96298F1-A352-CD41-ABA1-20384317E3F6}" type="pres">
      <dgm:prSet presAssocID="{38297D27-95A1-4EDF-A144-6A5EF003004E}" presName="node" presStyleLbl="node1" presStyleIdx="3" presStyleCnt="4">
        <dgm:presLayoutVars>
          <dgm:bulletEnabled val="1"/>
        </dgm:presLayoutVars>
      </dgm:prSet>
      <dgm:spPr/>
    </dgm:pt>
  </dgm:ptLst>
  <dgm:cxnLst>
    <dgm:cxn modelId="{A93B4208-AC29-E94D-8995-D51EA461CF0E}" type="presOf" srcId="{6492AE57-EA4B-40DA-9B28-ACA46E60B5CE}" destId="{252CCB41-904C-284F-B035-25007F84A8F5}" srcOrd="0" destOrd="0" presId="urn:microsoft.com/office/officeart/2005/8/layout/process2"/>
    <dgm:cxn modelId="{35E8EE26-1BA3-40F9-AFF7-1337E8A93842}" srcId="{8C9CD9EE-6113-4E19-95B8-42B56B42770F}" destId="{41F1B110-9B9C-4F13-A4ED-BA7607E27F5E}" srcOrd="2" destOrd="0" parTransId="{4F9452CA-D888-4FA9-A19B-BE829B0867AF}" sibTransId="{4984213A-5493-4405-8AE8-A8BBA6A70F29}"/>
    <dgm:cxn modelId="{FF709035-0742-1341-9F37-9F50FD6DADF1}" type="presOf" srcId="{38297D27-95A1-4EDF-A144-6A5EF003004E}" destId="{C96298F1-A352-CD41-ABA1-20384317E3F6}" srcOrd="0" destOrd="0" presId="urn:microsoft.com/office/officeart/2005/8/layout/process2"/>
    <dgm:cxn modelId="{0F466064-084C-6445-983A-6F193E07644A}" type="presOf" srcId="{41F1B110-9B9C-4F13-A4ED-BA7607E27F5E}" destId="{A43F98E5-2CFF-6E43-8A5A-38589EDF2955}" srcOrd="0" destOrd="0" presId="urn:microsoft.com/office/officeart/2005/8/layout/process2"/>
    <dgm:cxn modelId="{3417804E-E727-2141-BEF1-1026DDF59FB5}" type="presOf" srcId="{4984213A-5493-4405-8AE8-A8BBA6A70F29}" destId="{75B306ED-9C6D-8842-A9F2-3DC9FC6F1550}" srcOrd="0" destOrd="0" presId="urn:microsoft.com/office/officeart/2005/8/layout/process2"/>
    <dgm:cxn modelId="{AA057E55-34BC-424E-A7D2-C8FB2EE8E940}" type="presOf" srcId="{DADB769E-A78B-4F0A-8C1B-27DA8A7DCDC5}" destId="{12347FA9-6430-4644-BB0F-95EA833A57A1}" srcOrd="1" destOrd="0" presId="urn:microsoft.com/office/officeart/2005/8/layout/process2"/>
    <dgm:cxn modelId="{8E3A9C7D-8ADA-854F-93CD-B0A7B7768C22}" type="presOf" srcId="{8C9CD9EE-6113-4E19-95B8-42B56B42770F}" destId="{E2D17929-9622-C949-B013-95F3A8B42921}" srcOrd="0" destOrd="0" presId="urn:microsoft.com/office/officeart/2005/8/layout/process2"/>
    <dgm:cxn modelId="{3644C884-9E32-8A46-BBB1-22F380BCDF72}" type="presOf" srcId="{DADB769E-A78B-4F0A-8C1B-27DA8A7DCDC5}" destId="{022EFDF3-53D9-5A46-B6BE-687E81257B30}" srcOrd="0" destOrd="0" presId="urn:microsoft.com/office/officeart/2005/8/layout/process2"/>
    <dgm:cxn modelId="{5D03B299-1FF3-3944-B9E4-C54F7DE724B5}" type="presOf" srcId="{68BFC706-55B3-479A-92FB-A969312C47F4}" destId="{A5E4436D-B7DF-1E43-AD45-41F2A816DB48}" srcOrd="0" destOrd="0" presId="urn:microsoft.com/office/officeart/2005/8/layout/process2"/>
    <dgm:cxn modelId="{A93826B3-FFDE-4C8C-9B8A-A7DF25C1DAD0}" srcId="{8C9CD9EE-6113-4E19-95B8-42B56B42770F}" destId="{9CEFDFA4-77D5-4319-9D9B-818BB2105A44}" srcOrd="1" destOrd="0" parTransId="{47B31A7F-DBCE-4CEE-BEC5-96CBBB0378C5}" sibTransId="{6492AE57-EA4B-40DA-9B28-ACA46E60B5CE}"/>
    <dgm:cxn modelId="{6D1A38C6-99BB-E345-93A5-5EADCC9966DF}" type="presOf" srcId="{4984213A-5493-4405-8AE8-A8BBA6A70F29}" destId="{DAF8FC72-3AB0-2B40-9A0C-7124E4CAF5DF}" srcOrd="1" destOrd="0" presId="urn:microsoft.com/office/officeart/2005/8/layout/process2"/>
    <dgm:cxn modelId="{F89C02DE-113C-1944-87EA-BEB5ABCAF817}" type="presOf" srcId="{9CEFDFA4-77D5-4319-9D9B-818BB2105A44}" destId="{B0242EED-BDC6-1642-ABF3-A5F33864E819}" srcOrd="0" destOrd="0" presId="urn:microsoft.com/office/officeart/2005/8/layout/process2"/>
    <dgm:cxn modelId="{F9A97CE7-917F-45B7-B020-185BE7DDAEFC}" srcId="{8C9CD9EE-6113-4E19-95B8-42B56B42770F}" destId="{68BFC706-55B3-479A-92FB-A969312C47F4}" srcOrd="0" destOrd="0" parTransId="{AFDBC415-151C-4D34-91E0-FECA676DE753}" sibTransId="{DADB769E-A78B-4F0A-8C1B-27DA8A7DCDC5}"/>
    <dgm:cxn modelId="{EA4113F0-EF36-4B63-8A8B-2579DCFA2E49}" srcId="{8C9CD9EE-6113-4E19-95B8-42B56B42770F}" destId="{38297D27-95A1-4EDF-A144-6A5EF003004E}" srcOrd="3" destOrd="0" parTransId="{902B2921-D63F-41AF-8D94-CEC2AF3ED54E}" sibTransId="{290B95FE-587F-4699-9FBD-54E1ADA34A9C}"/>
    <dgm:cxn modelId="{53FEAFF2-8B33-B04B-B0BC-B7030CD4CF3B}" type="presOf" srcId="{6492AE57-EA4B-40DA-9B28-ACA46E60B5CE}" destId="{59A97FD9-DBBD-3B4C-82EB-514366C9DDA2}" srcOrd="1" destOrd="0" presId="urn:microsoft.com/office/officeart/2005/8/layout/process2"/>
    <dgm:cxn modelId="{EDD6CD3B-31AC-1242-BCB2-1E728B36459C}" type="presParOf" srcId="{E2D17929-9622-C949-B013-95F3A8B42921}" destId="{A5E4436D-B7DF-1E43-AD45-41F2A816DB48}" srcOrd="0" destOrd="0" presId="urn:microsoft.com/office/officeart/2005/8/layout/process2"/>
    <dgm:cxn modelId="{C89CF4FD-CE91-7140-B480-CC02DDA71BFB}" type="presParOf" srcId="{E2D17929-9622-C949-B013-95F3A8B42921}" destId="{022EFDF3-53D9-5A46-B6BE-687E81257B30}" srcOrd="1" destOrd="0" presId="urn:microsoft.com/office/officeart/2005/8/layout/process2"/>
    <dgm:cxn modelId="{2CA599DF-474C-B44F-9A80-DC95D2E3726C}" type="presParOf" srcId="{022EFDF3-53D9-5A46-B6BE-687E81257B30}" destId="{12347FA9-6430-4644-BB0F-95EA833A57A1}" srcOrd="0" destOrd="0" presId="urn:microsoft.com/office/officeart/2005/8/layout/process2"/>
    <dgm:cxn modelId="{E93BAFFE-028E-9740-8CD5-19FF6517C9C3}" type="presParOf" srcId="{E2D17929-9622-C949-B013-95F3A8B42921}" destId="{B0242EED-BDC6-1642-ABF3-A5F33864E819}" srcOrd="2" destOrd="0" presId="urn:microsoft.com/office/officeart/2005/8/layout/process2"/>
    <dgm:cxn modelId="{24028E44-C9FD-5845-BDCE-E7A80B2DE496}" type="presParOf" srcId="{E2D17929-9622-C949-B013-95F3A8B42921}" destId="{252CCB41-904C-284F-B035-25007F84A8F5}" srcOrd="3" destOrd="0" presId="urn:microsoft.com/office/officeart/2005/8/layout/process2"/>
    <dgm:cxn modelId="{9461150D-2D92-F84A-BDE1-E5E7FC59117A}" type="presParOf" srcId="{252CCB41-904C-284F-B035-25007F84A8F5}" destId="{59A97FD9-DBBD-3B4C-82EB-514366C9DDA2}" srcOrd="0" destOrd="0" presId="urn:microsoft.com/office/officeart/2005/8/layout/process2"/>
    <dgm:cxn modelId="{E6FE28B0-B89B-6B49-B77F-E1684152D475}" type="presParOf" srcId="{E2D17929-9622-C949-B013-95F3A8B42921}" destId="{A43F98E5-2CFF-6E43-8A5A-38589EDF2955}" srcOrd="4" destOrd="0" presId="urn:microsoft.com/office/officeart/2005/8/layout/process2"/>
    <dgm:cxn modelId="{FC4A5E16-17C8-794A-88EE-821873A35DE5}" type="presParOf" srcId="{E2D17929-9622-C949-B013-95F3A8B42921}" destId="{75B306ED-9C6D-8842-A9F2-3DC9FC6F1550}" srcOrd="5" destOrd="0" presId="urn:microsoft.com/office/officeart/2005/8/layout/process2"/>
    <dgm:cxn modelId="{5EA7CB45-92B2-A94D-8D5E-E4E29A29C6C1}" type="presParOf" srcId="{75B306ED-9C6D-8842-A9F2-3DC9FC6F1550}" destId="{DAF8FC72-3AB0-2B40-9A0C-7124E4CAF5DF}" srcOrd="0" destOrd="0" presId="urn:microsoft.com/office/officeart/2005/8/layout/process2"/>
    <dgm:cxn modelId="{4FB31C14-C050-6248-A055-1FF6B073E9EC}" type="presParOf" srcId="{E2D17929-9622-C949-B013-95F3A8B42921}" destId="{C96298F1-A352-CD41-ABA1-20384317E3F6}" srcOrd="6" destOrd="0" presId="urn:microsoft.com/office/officeart/2005/8/layout/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2E5AAC-2D59-45A1-B71A-59D92EDB225F}">
      <dsp:nvSpPr>
        <dsp:cNvPr id="0" name=""/>
        <dsp:cNvSpPr/>
      </dsp:nvSpPr>
      <dsp:spPr>
        <a:xfrm>
          <a:off x="0" y="918110"/>
          <a:ext cx="6797675" cy="169497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E3CF37D-D14C-4EAE-B621-C4F2AD4DAA43}">
      <dsp:nvSpPr>
        <dsp:cNvPr id="0" name=""/>
        <dsp:cNvSpPr/>
      </dsp:nvSpPr>
      <dsp:spPr>
        <a:xfrm>
          <a:off x="512729" y="1299479"/>
          <a:ext cx="932235" cy="93223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C6C5E02-A872-4730-9817-7082B66FD140}">
      <dsp:nvSpPr>
        <dsp:cNvPr id="0" name=""/>
        <dsp:cNvSpPr/>
      </dsp:nvSpPr>
      <dsp:spPr>
        <a:xfrm>
          <a:off x="1957694" y="918110"/>
          <a:ext cx="4839980" cy="16949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9385" tIns="179385" rIns="179385" bIns="179385" numCol="1" spcCol="1270" anchor="ctr" anchorCtr="0">
          <a:noAutofit/>
        </a:bodyPr>
        <a:lstStyle/>
        <a:p>
          <a:pPr marL="0" lvl="0" indent="0" algn="l" defTabSz="1066800">
            <a:lnSpc>
              <a:spcPct val="90000"/>
            </a:lnSpc>
            <a:spcBef>
              <a:spcPct val="0"/>
            </a:spcBef>
            <a:spcAft>
              <a:spcPct val="35000"/>
            </a:spcAft>
            <a:buNone/>
          </a:pPr>
          <a:r>
            <a:rPr lang="en-US" sz="2400" b="1" kern="1200"/>
            <a:t>ML-Based PHI Field Detection and Privacy Mitigation</a:t>
          </a:r>
          <a:endParaRPr lang="en-US" sz="2400" kern="1200"/>
        </a:p>
      </dsp:txBody>
      <dsp:txXfrm>
        <a:off x="1957694" y="918110"/>
        <a:ext cx="4839980" cy="1694973"/>
      </dsp:txXfrm>
    </dsp:sp>
    <dsp:sp modelId="{D656BBF0-4296-4B86-8D6E-CA2387A448FC}">
      <dsp:nvSpPr>
        <dsp:cNvPr id="0" name=""/>
        <dsp:cNvSpPr/>
      </dsp:nvSpPr>
      <dsp:spPr>
        <a:xfrm>
          <a:off x="0" y="3036827"/>
          <a:ext cx="6797675" cy="169497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9B280EF-8A91-459A-AC89-8F77F8435695}">
      <dsp:nvSpPr>
        <dsp:cNvPr id="0" name=""/>
        <dsp:cNvSpPr/>
      </dsp:nvSpPr>
      <dsp:spPr>
        <a:xfrm>
          <a:off x="512729" y="3418196"/>
          <a:ext cx="932235" cy="93223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D4D3829-DD46-46A1-9637-D586E2FF9E4A}">
      <dsp:nvSpPr>
        <dsp:cNvPr id="0" name=""/>
        <dsp:cNvSpPr/>
      </dsp:nvSpPr>
      <dsp:spPr>
        <a:xfrm>
          <a:off x="1957694" y="3036827"/>
          <a:ext cx="4839980" cy="16949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9385" tIns="179385" rIns="179385" bIns="179385" numCol="1" spcCol="1270" anchor="ctr" anchorCtr="0">
          <a:noAutofit/>
        </a:bodyPr>
        <a:lstStyle/>
        <a:p>
          <a:pPr marL="0" lvl="0" indent="0" algn="l" defTabSz="1066800">
            <a:lnSpc>
              <a:spcPct val="90000"/>
            </a:lnSpc>
            <a:spcBef>
              <a:spcPct val="0"/>
            </a:spcBef>
            <a:spcAft>
              <a:spcPct val="35000"/>
            </a:spcAft>
            <a:buNone/>
          </a:pPr>
          <a:r>
            <a:rPr lang="en-US" sz="2400" b="1" kern="1200"/>
            <a:t>Advanced Mapping Tool to Convert Source Data to Target Data Model with Mitigated Privacy Risks</a:t>
          </a:r>
          <a:endParaRPr lang="en-US" sz="2400" kern="1200"/>
        </a:p>
      </dsp:txBody>
      <dsp:txXfrm>
        <a:off x="1957694" y="3036827"/>
        <a:ext cx="4839980" cy="169497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E4436D-B7DF-1E43-AD45-41F2A816DB48}">
      <dsp:nvSpPr>
        <dsp:cNvPr id="0" name=""/>
        <dsp:cNvSpPr/>
      </dsp:nvSpPr>
      <dsp:spPr>
        <a:xfrm>
          <a:off x="1556269" y="2458"/>
          <a:ext cx="1645998" cy="914443"/>
        </a:xfrm>
        <a:prstGeom prst="roundRect">
          <a:avLst>
            <a:gd name="adj" fmla="val 10000"/>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ctr" defTabSz="1644650">
            <a:lnSpc>
              <a:spcPct val="90000"/>
            </a:lnSpc>
            <a:spcBef>
              <a:spcPct val="0"/>
            </a:spcBef>
            <a:spcAft>
              <a:spcPct val="35000"/>
            </a:spcAft>
            <a:buNone/>
          </a:pPr>
          <a:r>
            <a:rPr lang="en-US" sz="3700" kern="1200"/>
            <a:t>Read</a:t>
          </a:r>
        </a:p>
      </dsp:txBody>
      <dsp:txXfrm>
        <a:off x="1583052" y="29241"/>
        <a:ext cx="1592432" cy="860877"/>
      </dsp:txXfrm>
    </dsp:sp>
    <dsp:sp modelId="{022EFDF3-53D9-5A46-B6BE-687E81257B30}">
      <dsp:nvSpPr>
        <dsp:cNvPr id="0" name=""/>
        <dsp:cNvSpPr/>
      </dsp:nvSpPr>
      <dsp:spPr>
        <a:xfrm rot="5400000">
          <a:off x="2207810" y="939762"/>
          <a:ext cx="342916" cy="411499"/>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rot="-5400000">
        <a:off x="2255819" y="974054"/>
        <a:ext cx="246899" cy="240041"/>
      </dsp:txXfrm>
    </dsp:sp>
    <dsp:sp modelId="{B0242EED-BDC6-1642-ABF3-A5F33864E819}">
      <dsp:nvSpPr>
        <dsp:cNvPr id="0" name=""/>
        <dsp:cNvSpPr/>
      </dsp:nvSpPr>
      <dsp:spPr>
        <a:xfrm>
          <a:off x="1556269" y="1374123"/>
          <a:ext cx="1645998" cy="914443"/>
        </a:xfrm>
        <a:prstGeom prst="roundRect">
          <a:avLst>
            <a:gd name="adj" fmla="val 10000"/>
          </a:avLst>
        </a:prstGeom>
        <a:solidFill>
          <a:schemeClr val="accent3">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ctr" defTabSz="1644650">
            <a:lnSpc>
              <a:spcPct val="90000"/>
            </a:lnSpc>
            <a:spcBef>
              <a:spcPct val="0"/>
            </a:spcBef>
            <a:spcAft>
              <a:spcPct val="35000"/>
            </a:spcAft>
            <a:buNone/>
          </a:pPr>
          <a:r>
            <a:rPr lang="en-US" sz="3700" kern="1200"/>
            <a:t>Profile</a:t>
          </a:r>
        </a:p>
      </dsp:txBody>
      <dsp:txXfrm>
        <a:off x="1583052" y="1400906"/>
        <a:ext cx="1592432" cy="860877"/>
      </dsp:txXfrm>
    </dsp:sp>
    <dsp:sp modelId="{252CCB41-904C-284F-B035-25007F84A8F5}">
      <dsp:nvSpPr>
        <dsp:cNvPr id="0" name=""/>
        <dsp:cNvSpPr/>
      </dsp:nvSpPr>
      <dsp:spPr>
        <a:xfrm rot="5400000">
          <a:off x="2207810" y="2311427"/>
          <a:ext cx="342916" cy="411499"/>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rot="-5400000">
        <a:off x="2255819" y="2345719"/>
        <a:ext cx="246899" cy="240041"/>
      </dsp:txXfrm>
    </dsp:sp>
    <dsp:sp modelId="{A43F98E5-2CFF-6E43-8A5A-38589EDF2955}">
      <dsp:nvSpPr>
        <dsp:cNvPr id="0" name=""/>
        <dsp:cNvSpPr/>
      </dsp:nvSpPr>
      <dsp:spPr>
        <a:xfrm>
          <a:off x="1556269" y="2745788"/>
          <a:ext cx="1645998" cy="914443"/>
        </a:xfrm>
        <a:prstGeom prst="roundRect">
          <a:avLst>
            <a:gd name="adj" fmla="val 10000"/>
          </a:avLst>
        </a:prstGeom>
        <a:solidFill>
          <a:schemeClr val="accent4">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ctr" defTabSz="1644650">
            <a:lnSpc>
              <a:spcPct val="90000"/>
            </a:lnSpc>
            <a:spcBef>
              <a:spcPct val="0"/>
            </a:spcBef>
            <a:spcAft>
              <a:spcPct val="35000"/>
            </a:spcAft>
            <a:buNone/>
          </a:pPr>
          <a:r>
            <a:rPr lang="en-US" sz="3700" kern="1200"/>
            <a:t>Scan</a:t>
          </a:r>
        </a:p>
      </dsp:txBody>
      <dsp:txXfrm>
        <a:off x="1583052" y="2772571"/>
        <a:ext cx="1592432" cy="860877"/>
      </dsp:txXfrm>
    </dsp:sp>
    <dsp:sp modelId="{75B306ED-9C6D-8842-A9F2-3DC9FC6F1550}">
      <dsp:nvSpPr>
        <dsp:cNvPr id="0" name=""/>
        <dsp:cNvSpPr/>
      </dsp:nvSpPr>
      <dsp:spPr>
        <a:xfrm rot="5400000">
          <a:off x="2207810" y="3683092"/>
          <a:ext cx="342916" cy="411499"/>
        </a:xfrm>
        <a:prstGeom prst="rightArrow">
          <a:avLst>
            <a:gd name="adj1" fmla="val 60000"/>
            <a:gd name="adj2" fmla="val 5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rot="-5400000">
        <a:off x="2255819" y="3717384"/>
        <a:ext cx="246899" cy="240041"/>
      </dsp:txXfrm>
    </dsp:sp>
    <dsp:sp modelId="{C96298F1-A352-CD41-ABA1-20384317E3F6}">
      <dsp:nvSpPr>
        <dsp:cNvPr id="0" name=""/>
        <dsp:cNvSpPr/>
      </dsp:nvSpPr>
      <dsp:spPr>
        <a:xfrm>
          <a:off x="1556269" y="4117453"/>
          <a:ext cx="1645998" cy="914443"/>
        </a:xfrm>
        <a:prstGeom prst="roundRect">
          <a:avLst>
            <a:gd name="adj" fmla="val 10000"/>
          </a:avLst>
        </a:prstGeom>
        <a:solidFill>
          <a:schemeClr val="accent5">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ctr" defTabSz="1644650">
            <a:lnSpc>
              <a:spcPct val="90000"/>
            </a:lnSpc>
            <a:spcBef>
              <a:spcPct val="0"/>
            </a:spcBef>
            <a:spcAft>
              <a:spcPct val="35000"/>
            </a:spcAft>
            <a:buNone/>
          </a:pPr>
          <a:r>
            <a:rPr lang="en-US" sz="3700" kern="1200"/>
            <a:t>Report</a:t>
          </a:r>
        </a:p>
      </dsp:txBody>
      <dsp:txXfrm>
        <a:off x="1583052" y="4144236"/>
        <a:ext cx="1592432" cy="860877"/>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8C7B251-3349-4913-B8F4-DE582B7267FE}" type="datetimeFigureOut">
              <a:rPr lang="en-US" smtClean="0"/>
              <a:t>5/3/2023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60F9359-4485-4C55-85E1-3CE380EB1ADF}" type="slidenum">
              <a:rPr lang="en-US" smtClean="0"/>
              <a:t>‹#›</a:t>
            </a:fld>
            <a:endParaRPr lang="en-US"/>
          </a:p>
        </p:txBody>
      </p:sp>
    </p:spTree>
    <p:extLst>
      <p:ext uri="{BB962C8B-B14F-4D97-AF65-F5344CB8AC3E}">
        <p14:creationId xmlns:p14="http://schemas.microsoft.com/office/powerpoint/2010/main" val="39377670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E3ED14-1C06-B149-8A7D-CC5362078B58}" type="slidenum">
              <a:rPr lang="en-US" smtClean="0"/>
              <a:t>4</a:t>
            </a:fld>
            <a:endParaRPr lang="en-US"/>
          </a:p>
        </p:txBody>
      </p:sp>
    </p:spTree>
    <p:extLst>
      <p:ext uri="{BB962C8B-B14F-4D97-AF65-F5344CB8AC3E}">
        <p14:creationId xmlns:p14="http://schemas.microsoft.com/office/powerpoint/2010/main" val="36779157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8E3ED14-1C06-B149-8A7D-CC5362078B58}" type="slidenum">
              <a:rPr lang="en-US" smtClean="0"/>
              <a:t>5</a:t>
            </a:fld>
            <a:endParaRPr lang="en-US"/>
          </a:p>
        </p:txBody>
      </p:sp>
    </p:spTree>
    <p:extLst>
      <p:ext uri="{BB962C8B-B14F-4D97-AF65-F5344CB8AC3E}">
        <p14:creationId xmlns:p14="http://schemas.microsoft.com/office/powerpoint/2010/main" val="21392282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8E3ED14-1C06-B149-8A7D-CC5362078B58}" type="slidenum">
              <a:rPr lang="en-US" smtClean="0"/>
              <a:t>6</a:t>
            </a:fld>
            <a:endParaRPr lang="en-US"/>
          </a:p>
        </p:txBody>
      </p:sp>
    </p:spTree>
    <p:extLst>
      <p:ext uri="{BB962C8B-B14F-4D97-AF65-F5344CB8AC3E}">
        <p14:creationId xmlns:p14="http://schemas.microsoft.com/office/powerpoint/2010/main" val="32304783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8E3ED14-1C06-B149-8A7D-CC5362078B58}" type="slidenum">
              <a:rPr lang="en-US" smtClean="0"/>
              <a:t>11</a:t>
            </a:fld>
            <a:endParaRPr lang="en-US"/>
          </a:p>
        </p:txBody>
      </p:sp>
    </p:spTree>
    <p:extLst>
      <p:ext uri="{BB962C8B-B14F-4D97-AF65-F5344CB8AC3E}">
        <p14:creationId xmlns:p14="http://schemas.microsoft.com/office/powerpoint/2010/main" val="37542883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8E3ED14-1C06-B149-8A7D-CC5362078B58}" type="slidenum">
              <a:rPr lang="en-US" smtClean="0"/>
              <a:t>17</a:t>
            </a:fld>
            <a:endParaRPr lang="en-US"/>
          </a:p>
        </p:txBody>
      </p:sp>
    </p:spTree>
    <p:extLst>
      <p:ext uri="{BB962C8B-B14F-4D97-AF65-F5344CB8AC3E}">
        <p14:creationId xmlns:p14="http://schemas.microsoft.com/office/powerpoint/2010/main" val="21635378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8E3ED14-1C06-B149-8A7D-CC5362078B58}" type="slidenum">
              <a:rPr lang="en-US" smtClean="0"/>
              <a:t>24</a:t>
            </a:fld>
            <a:endParaRPr lang="en-US"/>
          </a:p>
        </p:txBody>
      </p:sp>
    </p:spTree>
    <p:extLst>
      <p:ext uri="{BB962C8B-B14F-4D97-AF65-F5344CB8AC3E}">
        <p14:creationId xmlns:p14="http://schemas.microsoft.com/office/powerpoint/2010/main" val="280970631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1CACB55-5347-437C-9029-74D87C2312E4}" type="datetimeFigureOut">
              <a:rPr lang="en-US" smtClean="0"/>
              <a:t>5/3/2023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039955-2ACF-4EE4-BE0F-FCF32A85D49C}"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13" name="Picture 12" descr="A picture containing text, indoor&#10;&#10;Description automatically generated">
            <a:extLst>
              <a:ext uri="{FF2B5EF4-FFF2-40B4-BE49-F238E27FC236}">
                <a16:creationId xmlns:a16="http://schemas.microsoft.com/office/drawing/2014/main" id="{F7825792-0025-297D-99D9-B701CEAE1F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20484"/>
            <a:ext cx="12169457" cy="6804426"/>
          </a:xfrm>
          <a:prstGeom prst="rect">
            <a:avLst/>
          </a:prstGeom>
        </p:spPr>
      </p:pic>
    </p:spTree>
    <p:extLst>
      <p:ext uri="{BB962C8B-B14F-4D97-AF65-F5344CB8AC3E}">
        <p14:creationId xmlns:p14="http://schemas.microsoft.com/office/powerpoint/2010/main" val="15488513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1CACB55-5347-437C-9029-74D87C2312E4}" type="datetimeFigureOut">
              <a:rPr lang="en-US" smtClean="0"/>
              <a:t>5/3/2023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039955-2ACF-4EE4-BE0F-FCF32A85D49C}" type="slidenum">
              <a:rPr lang="en-US" smtClean="0"/>
              <a:t>‹#›</a:t>
            </a:fld>
            <a:endParaRPr lang="en-US"/>
          </a:p>
        </p:txBody>
      </p:sp>
    </p:spTree>
    <p:extLst>
      <p:ext uri="{BB962C8B-B14F-4D97-AF65-F5344CB8AC3E}">
        <p14:creationId xmlns:p14="http://schemas.microsoft.com/office/powerpoint/2010/main" val="36997507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1CACB55-5347-437C-9029-74D87C2312E4}" type="datetimeFigureOut">
              <a:rPr lang="en-US" smtClean="0"/>
              <a:t>5/3/2023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039955-2ACF-4EE4-BE0F-FCF32A85D49C}" type="slidenum">
              <a:rPr lang="en-US" smtClean="0"/>
              <a:t>‹#›</a:t>
            </a:fld>
            <a:endParaRPr lang="en-US"/>
          </a:p>
        </p:txBody>
      </p:sp>
    </p:spTree>
    <p:extLst>
      <p:ext uri="{BB962C8B-B14F-4D97-AF65-F5344CB8AC3E}">
        <p14:creationId xmlns:p14="http://schemas.microsoft.com/office/powerpoint/2010/main" val="5491643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1CACB55-5347-437C-9029-74D87C2312E4}" type="datetimeFigureOut">
              <a:rPr lang="en-US" smtClean="0"/>
              <a:t>5/3/2023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039955-2ACF-4EE4-BE0F-FCF32A85D49C}" type="slidenum">
              <a:rPr lang="en-US" smtClean="0"/>
              <a:t>‹#›</a:t>
            </a:fld>
            <a:endParaRPr lang="en-US"/>
          </a:p>
        </p:txBody>
      </p:sp>
    </p:spTree>
    <p:extLst>
      <p:ext uri="{BB962C8B-B14F-4D97-AF65-F5344CB8AC3E}">
        <p14:creationId xmlns:p14="http://schemas.microsoft.com/office/powerpoint/2010/main" val="35930362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1CACB55-5347-437C-9029-74D87C2312E4}" type="datetimeFigureOut">
              <a:rPr lang="en-US" smtClean="0"/>
              <a:t>5/3/2023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039955-2ACF-4EE4-BE0F-FCF32A85D49C}"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885034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1CACB55-5347-437C-9029-74D87C2312E4}" type="datetimeFigureOut">
              <a:rPr lang="en-US" smtClean="0"/>
              <a:t>5/3/2023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B039955-2ACF-4EE4-BE0F-FCF32A85D49C}" type="slidenum">
              <a:rPr lang="en-US" smtClean="0"/>
              <a:t>‹#›</a:t>
            </a:fld>
            <a:endParaRPr lang="en-US"/>
          </a:p>
        </p:txBody>
      </p:sp>
    </p:spTree>
    <p:extLst>
      <p:ext uri="{BB962C8B-B14F-4D97-AF65-F5344CB8AC3E}">
        <p14:creationId xmlns:p14="http://schemas.microsoft.com/office/powerpoint/2010/main" val="5102330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1CACB55-5347-437C-9029-74D87C2312E4}" type="datetimeFigureOut">
              <a:rPr lang="en-US" smtClean="0"/>
              <a:t>5/3/2023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B039955-2ACF-4EE4-BE0F-FCF32A85D49C}" type="slidenum">
              <a:rPr lang="en-US" smtClean="0"/>
              <a:t>‹#›</a:t>
            </a:fld>
            <a:endParaRPr lang="en-US"/>
          </a:p>
        </p:txBody>
      </p:sp>
    </p:spTree>
    <p:extLst>
      <p:ext uri="{BB962C8B-B14F-4D97-AF65-F5344CB8AC3E}">
        <p14:creationId xmlns:p14="http://schemas.microsoft.com/office/powerpoint/2010/main" val="11213792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1CACB55-5347-437C-9029-74D87C2312E4}" type="datetimeFigureOut">
              <a:rPr lang="en-US" smtClean="0"/>
              <a:t>5/3/2023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B039955-2ACF-4EE4-BE0F-FCF32A85D49C}" type="slidenum">
              <a:rPr lang="en-US" smtClean="0"/>
              <a:t>‹#›</a:t>
            </a:fld>
            <a:endParaRPr lang="en-US"/>
          </a:p>
        </p:txBody>
      </p:sp>
    </p:spTree>
    <p:extLst>
      <p:ext uri="{BB962C8B-B14F-4D97-AF65-F5344CB8AC3E}">
        <p14:creationId xmlns:p14="http://schemas.microsoft.com/office/powerpoint/2010/main" val="12707254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21CACB55-5347-437C-9029-74D87C2312E4}" type="datetimeFigureOut">
              <a:rPr lang="en-US" smtClean="0"/>
              <a:t>5/3/2023</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5B039955-2ACF-4EE4-BE0F-FCF32A85D49C}" type="slidenum">
              <a:rPr lang="en-US" smtClean="0"/>
              <a:t>‹#›</a:t>
            </a:fld>
            <a:endParaRPr lang="en-US"/>
          </a:p>
        </p:txBody>
      </p:sp>
    </p:spTree>
    <p:extLst>
      <p:ext uri="{BB962C8B-B14F-4D97-AF65-F5344CB8AC3E}">
        <p14:creationId xmlns:p14="http://schemas.microsoft.com/office/powerpoint/2010/main" val="26773360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21CACB55-5347-437C-9029-74D87C2312E4}" type="datetimeFigureOut">
              <a:rPr lang="en-US" smtClean="0"/>
              <a:t>5/3/2023</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5B039955-2ACF-4EE4-BE0F-FCF32A85D49C}" type="slidenum">
              <a:rPr lang="en-US" smtClean="0"/>
              <a:t>‹#›</a:t>
            </a:fld>
            <a:endParaRPr lang="en-US"/>
          </a:p>
        </p:txBody>
      </p:sp>
    </p:spTree>
    <p:extLst>
      <p:ext uri="{BB962C8B-B14F-4D97-AF65-F5344CB8AC3E}">
        <p14:creationId xmlns:p14="http://schemas.microsoft.com/office/powerpoint/2010/main" val="24628584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1CACB55-5347-437C-9029-74D87C2312E4}" type="datetimeFigureOut">
              <a:rPr lang="en-US" smtClean="0"/>
              <a:t>5/3/2023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B039955-2ACF-4EE4-BE0F-FCF32A85D49C}" type="slidenum">
              <a:rPr lang="en-US" smtClean="0"/>
              <a:t>‹#›</a:t>
            </a:fld>
            <a:endParaRPr lang="en-US"/>
          </a:p>
        </p:txBody>
      </p:sp>
    </p:spTree>
    <p:extLst>
      <p:ext uri="{BB962C8B-B14F-4D97-AF65-F5344CB8AC3E}">
        <p14:creationId xmlns:p14="http://schemas.microsoft.com/office/powerpoint/2010/main" val="12848059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21CACB55-5347-437C-9029-74D87C2312E4}" type="datetimeFigureOut">
              <a:rPr lang="en-US" smtClean="0"/>
              <a:t>5/3/2023</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5B039955-2ACF-4EE4-BE0F-FCF32A85D49C}"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9334844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jpeg"/><Relationship Id="rId7" Type="http://schemas.openxmlformats.org/officeDocument/2006/relationships/image" Target="../media/image22.svg"/><Relationship Id="rId2" Type="http://schemas.openxmlformats.org/officeDocument/2006/relationships/image" Target="../media/image17.jpe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jpeg"/><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2.xml"/><Relationship Id="rId5" Type="http://schemas.openxmlformats.org/officeDocument/2006/relationships/image" Target="../media/image26.svg"/><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2.xml"/><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29.png"/></Relationships>
</file>

<file path=ppt/slides/_rels/slide2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2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1.sv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www.radxrad.org/data-core-resources/"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a:extLst>
              <a:ext uri="{FF2B5EF4-FFF2-40B4-BE49-F238E27FC236}">
                <a16:creationId xmlns:a16="http://schemas.microsoft.com/office/drawing/2014/main" id="{E3E6B016-CC33-41D5-167A-6E1F77FD9DEB}"/>
              </a:ext>
            </a:extLst>
          </p:cNvPr>
          <p:cNvSpPr>
            <a:spLocks noGrp="1"/>
          </p:cNvSpPr>
          <p:nvPr>
            <p:ph type="subTitle" idx="1"/>
          </p:nvPr>
        </p:nvSpPr>
        <p:spPr>
          <a:xfrm>
            <a:off x="4563454" y="5400941"/>
            <a:ext cx="7287206" cy="992437"/>
          </a:xfrm>
        </p:spPr>
        <p:txBody>
          <a:bodyPr>
            <a:normAutofit/>
          </a:bodyPr>
          <a:lstStyle/>
          <a:p>
            <a:pPr algn="r"/>
            <a:r>
              <a:rPr lang="en-US" sz="2800" dirty="0" err="1">
                <a:solidFill>
                  <a:srgbClr val="FFFFFF"/>
                </a:solidFill>
              </a:rPr>
              <a:t>Xiaoqian</a:t>
            </a:r>
            <a:r>
              <a:rPr lang="en-US" sz="2800" dirty="0">
                <a:solidFill>
                  <a:srgbClr val="FFFFFF"/>
                </a:solidFill>
              </a:rPr>
              <a:t> jiang</a:t>
            </a:r>
          </a:p>
          <a:p>
            <a:pPr algn="r"/>
            <a:r>
              <a:rPr lang="en-US" sz="1800" dirty="0">
                <a:solidFill>
                  <a:srgbClr val="FFFFFF"/>
                </a:solidFill>
              </a:rPr>
              <a:t>University of Texas health science center at </a:t>
            </a:r>
            <a:r>
              <a:rPr lang="en-US" sz="1800" dirty="0" err="1">
                <a:solidFill>
                  <a:srgbClr val="FFFFFF"/>
                </a:solidFill>
              </a:rPr>
              <a:t>houston</a:t>
            </a:r>
            <a:endParaRPr lang="en-US" sz="1800" dirty="0">
              <a:solidFill>
                <a:srgbClr val="FFFFFF"/>
              </a:solidFill>
            </a:endParaRPr>
          </a:p>
          <a:p>
            <a:pPr algn="r"/>
            <a:endParaRPr lang="en-US" sz="1800" dirty="0"/>
          </a:p>
        </p:txBody>
      </p:sp>
      <p:sp>
        <p:nvSpPr>
          <p:cNvPr id="6" name="Title 1">
            <a:extLst>
              <a:ext uri="{FF2B5EF4-FFF2-40B4-BE49-F238E27FC236}">
                <a16:creationId xmlns:a16="http://schemas.microsoft.com/office/drawing/2014/main" id="{875E9EEF-904D-C502-888F-049DC0DB8EC2}"/>
              </a:ext>
            </a:extLst>
          </p:cNvPr>
          <p:cNvSpPr txBox="1">
            <a:spLocks/>
          </p:cNvSpPr>
          <p:nvPr/>
        </p:nvSpPr>
        <p:spPr>
          <a:xfrm>
            <a:off x="5144568" y="2321914"/>
            <a:ext cx="6672824" cy="2928465"/>
          </a:xfrm>
          <a:prstGeom prst="rect">
            <a:avLst/>
          </a:prstGeom>
          <a:effectLst>
            <a:innerShdw blurRad="63500" dist="50800" dir="2700000">
              <a:prstClr val="black">
                <a:alpha val="50000"/>
              </a:prstClr>
            </a:innerShdw>
          </a:effectLst>
        </p:spPr>
        <p:txBody>
          <a:bodyPr vert="horz" lIns="91440" tIns="45720" rIns="91440" bIns="45720" rtlCol="0" anchor="b">
            <a:normAutofit/>
          </a:bodyPr>
          <a:lstStyle>
            <a:lvl1pPr algn="l" defTabSz="914400" rtl="0" eaLnBrk="1" latinLnBrk="0" hangingPunct="1">
              <a:lnSpc>
                <a:spcPct val="85000"/>
              </a:lnSpc>
              <a:spcBef>
                <a:spcPct val="0"/>
              </a:spcBef>
              <a:buNone/>
              <a:defRPr sz="8000" kern="1200" spc="-50" baseline="0">
                <a:solidFill>
                  <a:schemeClr val="tx1">
                    <a:lumMod val="85000"/>
                    <a:lumOff val="15000"/>
                  </a:schemeClr>
                </a:solidFill>
                <a:latin typeface="+mj-lt"/>
                <a:ea typeface="+mj-ea"/>
                <a:cs typeface="+mj-cs"/>
              </a:defRPr>
            </a:lvl1pPr>
          </a:lstStyle>
          <a:p>
            <a:pPr algn="r"/>
            <a:r>
              <a:rPr lang="en-US" sz="4800" spc="0" dirty="0">
                <a:ln w="0">
                  <a:solidFill>
                    <a:schemeClr val="tx1"/>
                  </a:solidFill>
                </a:ln>
                <a:solidFill>
                  <a:schemeClr val="tx1"/>
                </a:solidFill>
                <a:effectLst>
                  <a:glow rad="139700">
                    <a:schemeClr val="accent5">
                      <a:satMod val="175000"/>
                      <a:alpha val="40000"/>
                    </a:schemeClr>
                  </a:glow>
                  <a:outerShdw blurRad="38100" dist="19050" dir="2700000" algn="tl" rotWithShape="0">
                    <a:schemeClr val="dk1">
                      <a:alpha val="40000"/>
                    </a:schemeClr>
                  </a:outerShdw>
                </a:effectLst>
              </a:rPr>
              <a:t>De‑identification of Structured EHR </a:t>
            </a:r>
            <a:br>
              <a:rPr lang="en-US" sz="4800" spc="0" dirty="0">
                <a:ln w="0">
                  <a:solidFill>
                    <a:schemeClr val="tx1"/>
                  </a:solidFill>
                </a:ln>
                <a:solidFill>
                  <a:schemeClr val="tx1"/>
                </a:solidFill>
                <a:effectLst>
                  <a:glow rad="139700">
                    <a:schemeClr val="accent5">
                      <a:satMod val="175000"/>
                      <a:alpha val="40000"/>
                    </a:schemeClr>
                  </a:glow>
                  <a:outerShdw blurRad="38100" dist="19050" dir="2700000" algn="tl" rotWithShape="0">
                    <a:schemeClr val="dk1">
                      <a:alpha val="40000"/>
                    </a:schemeClr>
                  </a:outerShdw>
                </a:effectLst>
              </a:rPr>
            </a:br>
            <a:r>
              <a:rPr lang="en-US" sz="4800" spc="0" dirty="0">
                <a:ln w="0">
                  <a:solidFill>
                    <a:schemeClr val="tx1"/>
                  </a:solidFill>
                </a:ln>
                <a:solidFill>
                  <a:schemeClr val="tx1"/>
                </a:solidFill>
                <a:effectLst>
                  <a:glow rad="139700">
                    <a:schemeClr val="accent5">
                      <a:satMod val="175000"/>
                      <a:alpha val="40000"/>
                    </a:schemeClr>
                  </a:glow>
                  <a:outerShdw blurRad="38100" dist="19050" dir="2700000" algn="tl" rotWithShape="0">
                    <a:schemeClr val="dk1">
                      <a:alpha val="40000"/>
                    </a:schemeClr>
                  </a:outerShdw>
                </a:effectLst>
              </a:rPr>
              <a:t>Using </a:t>
            </a:r>
            <a:r>
              <a:rPr lang="en-US" altLang="zh-CN" sz="4800" spc="0" dirty="0">
                <a:ln w="0">
                  <a:solidFill>
                    <a:schemeClr val="tx1"/>
                  </a:solidFill>
                </a:ln>
                <a:solidFill>
                  <a:schemeClr val="tx1"/>
                </a:solidFill>
                <a:effectLst>
                  <a:glow rad="139700">
                    <a:schemeClr val="accent5">
                      <a:satMod val="175000"/>
                      <a:alpha val="40000"/>
                    </a:schemeClr>
                  </a:glow>
                  <a:outerShdw blurRad="38100" dist="19050" dir="2700000" algn="tl" rotWithShape="0">
                    <a:schemeClr val="dk1">
                      <a:alpha val="40000"/>
                    </a:schemeClr>
                  </a:outerShdw>
                </a:effectLst>
              </a:rPr>
              <a:t>Machine Learning </a:t>
            </a:r>
            <a:r>
              <a:rPr lang="en-US" sz="4800" spc="0" dirty="0">
                <a:ln w="0">
                  <a:solidFill>
                    <a:schemeClr val="tx1"/>
                  </a:solidFill>
                </a:ln>
                <a:solidFill>
                  <a:schemeClr val="tx1"/>
                </a:solidFill>
                <a:effectLst>
                  <a:glow rad="139700">
                    <a:schemeClr val="accent5">
                      <a:satMod val="175000"/>
                      <a:alpha val="40000"/>
                    </a:schemeClr>
                  </a:glow>
                  <a:outerShdw blurRad="38100" dist="19050" dir="2700000" algn="tl" rotWithShape="0">
                    <a:schemeClr val="dk1">
                      <a:alpha val="40000"/>
                    </a:schemeClr>
                  </a:outerShdw>
                </a:effectLst>
              </a:rPr>
              <a:t>Techniques for </a:t>
            </a:r>
            <a:r>
              <a:rPr lang="en-US" sz="4800" spc="0" dirty="0" err="1">
                <a:ln w="0">
                  <a:solidFill>
                    <a:schemeClr val="tx1"/>
                  </a:solidFill>
                </a:ln>
                <a:solidFill>
                  <a:schemeClr val="tx1"/>
                </a:solidFill>
                <a:effectLst>
                  <a:glow rad="139700">
                    <a:schemeClr val="accent5">
                      <a:satMod val="175000"/>
                      <a:alpha val="40000"/>
                    </a:schemeClr>
                  </a:glow>
                  <a:outerShdw blurRad="38100" dist="19050" dir="2700000" algn="tl" rotWithShape="0">
                    <a:schemeClr val="dk1">
                      <a:alpha val="40000"/>
                    </a:schemeClr>
                  </a:outerShdw>
                </a:effectLst>
              </a:rPr>
              <a:t>RADx</a:t>
            </a:r>
            <a:r>
              <a:rPr lang="en-US" sz="4800" spc="0" dirty="0">
                <a:ln w="0">
                  <a:solidFill>
                    <a:schemeClr val="tx1"/>
                  </a:solidFill>
                </a:ln>
                <a:solidFill>
                  <a:schemeClr val="tx1"/>
                </a:solidFill>
                <a:effectLst>
                  <a:glow rad="139700">
                    <a:schemeClr val="accent5">
                      <a:satMod val="175000"/>
                      <a:alpha val="40000"/>
                    </a:schemeClr>
                  </a:glow>
                  <a:outerShdw blurRad="38100" dist="19050" dir="2700000" algn="tl" rotWithShape="0">
                    <a:schemeClr val="dk1">
                      <a:alpha val="40000"/>
                    </a:schemeClr>
                  </a:outerShdw>
                </a:effectLst>
              </a:rPr>
              <a:t>-rad</a:t>
            </a:r>
          </a:p>
        </p:txBody>
      </p:sp>
    </p:spTree>
    <p:extLst>
      <p:ext uri="{BB962C8B-B14F-4D97-AF65-F5344CB8AC3E}">
        <p14:creationId xmlns:p14="http://schemas.microsoft.com/office/powerpoint/2010/main" val="254940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5D8AE-890E-4BDD-8FA2-ADB861CF3247}"/>
              </a:ext>
            </a:extLst>
          </p:cNvPr>
          <p:cNvSpPr>
            <a:spLocks noGrp="1"/>
          </p:cNvSpPr>
          <p:nvPr>
            <p:ph type="title"/>
          </p:nvPr>
        </p:nvSpPr>
        <p:spPr/>
        <p:txBody>
          <a:bodyPr/>
          <a:lstStyle/>
          <a:p>
            <a:r>
              <a:rPr lang="en-US" sz="4400" b="1" dirty="0">
                <a:solidFill>
                  <a:srgbClr val="499FBC"/>
                </a:solidFill>
                <a:latin typeface="Calibri"/>
                <a:cs typeface="Calibri"/>
              </a:rPr>
              <a:t>Existing</a:t>
            </a:r>
            <a:r>
              <a:rPr lang="en-US" dirty="0"/>
              <a:t> </a:t>
            </a:r>
            <a:r>
              <a:rPr lang="en-US" sz="4400" b="1" dirty="0">
                <a:solidFill>
                  <a:srgbClr val="499FBC"/>
                </a:solidFill>
                <a:latin typeface="Calibri"/>
                <a:cs typeface="Calibri"/>
              </a:rPr>
              <a:t>Method</a:t>
            </a:r>
            <a:r>
              <a:rPr lang="en-US" dirty="0"/>
              <a:t> </a:t>
            </a:r>
            <a:r>
              <a:rPr lang="en-US" sz="4400" b="1" dirty="0">
                <a:solidFill>
                  <a:srgbClr val="499FBC"/>
                </a:solidFill>
                <a:latin typeface="Calibri"/>
                <a:cs typeface="Calibri"/>
              </a:rPr>
              <a:t>Could</a:t>
            </a:r>
            <a:r>
              <a:rPr lang="en-US" dirty="0"/>
              <a:t> </a:t>
            </a:r>
            <a:r>
              <a:rPr lang="en-US" sz="4400" b="1" dirty="0">
                <a:solidFill>
                  <a:srgbClr val="499FBC"/>
                </a:solidFill>
                <a:latin typeface="Calibri"/>
                <a:cs typeface="Calibri"/>
              </a:rPr>
              <a:t>Fail</a:t>
            </a:r>
          </a:p>
        </p:txBody>
      </p:sp>
      <p:sp>
        <p:nvSpPr>
          <p:cNvPr id="3" name="Content Placeholder 2">
            <a:extLst>
              <a:ext uri="{FF2B5EF4-FFF2-40B4-BE49-F238E27FC236}">
                <a16:creationId xmlns:a16="http://schemas.microsoft.com/office/drawing/2014/main" id="{89C35D1A-F978-48F4-90A7-D95CE35C1D57}"/>
              </a:ext>
            </a:extLst>
          </p:cNvPr>
          <p:cNvSpPr>
            <a:spLocks noGrp="1"/>
          </p:cNvSpPr>
          <p:nvPr>
            <p:ph idx="1"/>
          </p:nvPr>
        </p:nvSpPr>
        <p:spPr>
          <a:xfrm>
            <a:off x="1097280" y="1845734"/>
            <a:ext cx="9969038" cy="4023360"/>
          </a:xfrm>
        </p:spPr>
        <p:txBody>
          <a:bodyPr>
            <a:normAutofit/>
          </a:bodyPr>
          <a:lstStyle/>
          <a:p>
            <a:pPr>
              <a:buFont typeface="Wingdings" panose="05000000000000000000" pitchFamily="2" charset="2"/>
              <a:buChar char="§"/>
            </a:pPr>
            <a:r>
              <a:rPr lang="en-US" dirty="0"/>
              <a:t> </a:t>
            </a:r>
            <a:r>
              <a:rPr lang="en-US" u="sng" dirty="0"/>
              <a:t>Expert determination</a:t>
            </a:r>
            <a:r>
              <a:rPr lang="en-US" dirty="0"/>
              <a:t>: human can make mistakes; non-sustainable (human’s energy is limited)</a:t>
            </a:r>
          </a:p>
          <a:p>
            <a:pPr>
              <a:buFont typeface="Wingdings" panose="05000000000000000000" pitchFamily="2" charset="2"/>
              <a:buChar char="§"/>
            </a:pPr>
            <a:r>
              <a:rPr lang="en-US" dirty="0"/>
              <a:t> </a:t>
            </a:r>
            <a:r>
              <a:rPr lang="en-US" u="sng" dirty="0"/>
              <a:t>Regular expression</a:t>
            </a:r>
            <a:r>
              <a:rPr lang="en-US" dirty="0"/>
              <a:t>: can’t exhaust all possibilities, e.g.: </a:t>
            </a:r>
          </a:p>
          <a:p>
            <a:pPr lvl="1">
              <a:buFont typeface="Wingdings" panose="05000000000000000000" pitchFamily="2" charset="2"/>
              <a:buChar char="Ø"/>
            </a:pPr>
            <a:r>
              <a:rPr lang="en-US" dirty="0"/>
              <a:t>SSN: </a:t>
            </a:r>
            <a:r>
              <a:rPr lang="en-US" dirty="0">
                <a:solidFill>
                  <a:srgbClr val="0070C0"/>
                </a:solidFill>
              </a:rPr>
              <a:t>XXXXXXXXXX, XXX-XX-XXXX, XXX-XXX-XXXX, </a:t>
            </a:r>
            <a:r>
              <a:rPr lang="en-US" dirty="0">
                <a:solidFill>
                  <a:schemeClr val="tx1"/>
                </a:solidFill>
              </a:rPr>
              <a:t>what else? </a:t>
            </a:r>
          </a:p>
          <a:p>
            <a:pPr lvl="1">
              <a:buFont typeface="Wingdings" panose="05000000000000000000" pitchFamily="2" charset="2"/>
              <a:buChar char="Ø"/>
            </a:pPr>
            <a:r>
              <a:rPr lang="en-US" dirty="0"/>
              <a:t>Phone: </a:t>
            </a:r>
            <a:r>
              <a:rPr lang="en-US" dirty="0">
                <a:solidFill>
                  <a:srgbClr val="0070C0"/>
                </a:solidFill>
              </a:rPr>
              <a:t>(XXX)XXXXXXX, (XXX)XXX-XXXX, XXX-XXX-XXXX, </a:t>
            </a:r>
            <a:r>
              <a:rPr lang="en-US" dirty="0">
                <a:solidFill>
                  <a:schemeClr val="tx1"/>
                </a:solidFill>
              </a:rPr>
              <a:t>what else? </a:t>
            </a:r>
          </a:p>
          <a:p>
            <a:pPr lvl="1">
              <a:buFont typeface="Wingdings" panose="05000000000000000000" pitchFamily="2" charset="2"/>
              <a:buChar char="Ø"/>
            </a:pPr>
            <a:r>
              <a:rPr lang="en-US" dirty="0"/>
              <a:t>Postal code </a:t>
            </a:r>
            <a:r>
              <a:rPr lang="en-US" dirty="0">
                <a:solidFill>
                  <a:srgbClr val="0070C0"/>
                </a:solidFill>
              </a:rPr>
              <a:t>XXXXX, XXXXX-XXXX</a:t>
            </a:r>
          </a:p>
          <a:p>
            <a:pPr lvl="1">
              <a:buFont typeface="Wingdings" panose="05000000000000000000" pitchFamily="2" charset="2"/>
              <a:buChar char="Ø"/>
            </a:pPr>
            <a:r>
              <a:rPr lang="en-US" dirty="0"/>
              <a:t>DOB: </a:t>
            </a:r>
            <a:r>
              <a:rPr lang="en-US" dirty="0">
                <a:solidFill>
                  <a:srgbClr val="0070C0"/>
                </a:solidFill>
              </a:rPr>
              <a:t>YYYY/MM , MM/YYYY, MM/YY, MM/DD/YY , MM/DD/YYYY, YY/MM/DD </a:t>
            </a:r>
            <a:r>
              <a:rPr lang="en-US" dirty="0"/>
              <a:t>what else? </a:t>
            </a:r>
          </a:p>
          <a:p>
            <a:pPr lvl="1">
              <a:buFont typeface="Wingdings" panose="05000000000000000000" pitchFamily="2" charset="2"/>
              <a:buChar char="Ø"/>
            </a:pPr>
            <a:r>
              <a:rPr lang="en-US" dirty="0"/>
              <a:t>Salutation: </a:t>
            </a:r>
            <a:r>
              <a:rPr lang="en-US" dirty="0">
                <a:solidFill>
                  <a:srgbClr val="0070C0"/>
                </a:solidFill>
              </a:rPr>
              <a:t>Dr\.|</a:t>
            </a:r>
            <a:r>
              <a:rPr lang="en-US" dirty="0" err="1">
                <a:solidFill>
                  <a:srgbClr val="0070C0"/>
                </a:solidFill>
              </a:rPr>
              <a:t>Mr</a:t>
            </a:r>
            <a:r>
              <a:rPr lang="en-US" dirty="0">
                <a:solidFill>
                  <a:srgbClr val="0070C0"/>
                </a:solidFill>
              </a:rPr>
              <a:t>\.|</a:t>
            </a:r>
            <a:r>
              <a:rPr lang="en-US" dirty="0" err="1">
                <a:solidFill>
                  <a:srgbClr val="0070C0"/>
                </a:solidFill>
              </a:rPr>
              <a:t>Mrs</a:t>
            </a:r>
            <a:r>
              <a:rPr lang="en-US" dirty="0">
                <a:solidFill>
                  <a:srgbClr val="0070C0"/>
                </a:solidFill>
              </a:rPr>
              <a:t>\.|</a:t>
            </a:r>
            <a:r>
              <a:rPr lang="en-US" dirty="0" err="1">
                <a:solidFill>
                  <a:srgbClr val="0070C0"/>
                </a:solidFill>
              </a:rPr>
              <a:t>Ms</a:t>
            </a:r>
            <a:r>
              <a:rPr lang="en-US" dirty="0">
                <a:solidFill>
                  <a:srgbClr val="0070C0"/>
                </a:solidFill>
              </a:rPr>
              <a:t>\.|Miss</a:t>
            </a:r>
            <a:r>
              <a:rPr lang="en-US" dirty="0"/>
              <a:t>, what else? </a:t>
            </a:r>
          </a:p>
          <a:p>
            <a:pPr lvl="1">
              <a:buFont typeface="Wingdings" panose="05000000000000000000" pitchFamily="2" charset="2"/>
              <a:buChar char="Ø"/>
            </a:pPr>
            <a:r>
              <a:rPr lang="en-US" dirty="0"/>
              <a:t>Address: </a:t>
            </a:r>
            <a:r>
              <a:rPr lang="en-US" dirty="0">
                <a:solidFill>
                  <a:srgbClr val="0070C0"/>
                </a:solidFill>
              </a:rPr>
              <a:t>'street', 'avenue', 'road', 'boulevard', 'drive', 'trail', 'way', 'lane', '</a:t>
            </a:r>
            <a:r>
              <a:rPr lang="en-US" dirty="0" err="1">
                <a:solidFill>
                  <a:srgbClr val="0070C0"/>
                </a:solidFill>
              </a:rPr>
              <a:t>ave</a:t>
            </a:r>
            <a:r>
              <a:rPr lang="en-US" dirty="0">
                <a:solidFill>
                  <a:srgbClr val="0070C0"/>
                </a:solidFill>
              </a:rPr>
              <a:t>', '</a:t>
            </a:r>
            <a:r>
              <a:rPr lang="en-US" dirty="0" err="1">
                <a:solidFill>
                  <a:srgbClr val="0070C0"/>
                </a:solidFill>
              </a:rPr>
              <a:t>blvd</a:t>
            </a:r>
            <a:r>
              <a:rPr lang="en-US" dirty="0">
                <a:solidFill>
                  <a:srgbClr val="0070C0"/>
                </a:solidFill>
              </a:rPr>
              <a:t>', '</a:t>
            </a:r>
            <a:r>
              <a:rPr lang="en-US" dirty="0" err="1">
                <a:solidFill>
                  <a:srgbClr val="0070C0"/>
                </a:solidFill>
              </a:rPr>
              <a:t>st</a:t>
            </a:r>
            <a:r>
              <a:rPr lang="en-US" dirty="0">
                <a:solidFill>
                  <a:srgbClr val="0070C0"/>
                </a:solidFill>
              </a:rPr>
              <a:t>', '</a:t>
            </a:r>
            <a:r>
              <a:rPr lang="en-US" dirty="0" err="1">
                <a:solidFill>
                  <a:srgbClr val="0070C0"/>
                </a:solidFill>
              </a:rPr>
              <a:t>rd</a:t>
            </a:r>
            <a:r>
              <a:rPr lang="en-US" dirty="0">
                <a:solidFill>
                  <a:srgbClr val="0070C0"/>
                </a:solidFill>
              </a:rPr>
              <a:t>', '</a:t>
            </a:r>
            <a:r>
              <a:rPr lang="en-US" dirty="0" err="1">
                <a:solidFill>
                  <a:srgbClr val="0070C0"/>
                </a:solidFill>
              </a:rPr>
              <a:t>trl</a:t>
            </a:r>
            <a:r>
              <a:rPr lang="en-US" dirty="0">
                <a:solidFill>
                  <a:srgbClr val="0070C0"/>
                </a:solidFill>
              </a:rPr>
              <a:t>', '</a:t>
            </a:r>
            <a:r>
              <a:rPr lang="en-US" dirty="0" err="1">
                <a:solidFill>
                  <a:srgbClr val="0070C0"/>
                </a:solidFill>
              </a:rPr>
              <a:t>wy</a:t>
            </a:r>
            <a:r>
              <a:rPr lang="en-US" dirty="0">
                <a:solidFill>
                  <a:srgbClr val="0070C0"/>
                </a:solidFill>
              </a:rPr>
              <a:t>', 'ln', 'court', '</a:t>
            </a:r>
            <a:r>
              <a:rPr lang="en-US" dirty="0" err="1">
                <a:solidFill>
                  <a:srgbClr val="0070C0"/>
                </a:solidFill>
              </a:rPr>
              <a:t>ct</a:t>
            </a:r>
            <a:r>
              <a:rPr lang="en-US" dirty="0">
                <a:solidFill>
                  <a:srgbClr val="0070C0"/>
                </a:solidFill>
              </a:rPr>
              <a:t>', 'place', 'plc', 'terrace', '</a:t>
            </a:r>
            <a:r>
              <a:rPr lang="en-US" dirty="0" err="1">
                <a:solidFill>
                  <a:srgbClr val="0070C0"/>
                </a:solidFill>
              </a:rPr>
              <a:t>ter</a:t>
            </a:r>
            <a:r>
              <a:rPr lang="en-US" dirty="0">
                <a:solidFill>
                  <a:srgbClr val="0070C0"/>
                </a:solidFill>
              </a:rPr>
              <a:t>’ </a:t>
            </a:r>
            <a:r>
              <a:rPr lang="en-US" dirty="0">
                <a:solidFill>
                  <a:schemeClr val="tx1"/>
                </a:solidFill>
              </a:rPr>
              <a:t>what else:</a:t>
            </a:r>
          </a:p>
        </p:txBody>
      </p:sp>
      <p:sp>
        <p:nvSpPr>
          <p:cNvPr id="5" name="TextBox 4">
            <a:extLst>
              <a:ext uri="{FF2B5EF4-FFF2-40B4-BE49-F238E27FC236}">
                <a16:creationId xmlns:a16="http://schemas.microsoft.com/office/drawing/2014/main" id="{40E44645-08C4-4553-9B2D-A4D0111BA1A8}"/>
              </a:ext>
            </a:extLst>
          </p:cNvPr>
          <p:cNvSpPr txBox="1"/>
          <p:nvPr/>
        </p:nvSpPr>
        <p:spPr>
          <a:xfrm>
            <a:off x="6545992" y="2600940"/>
            <a:ext cx="6098058" cy="369332"/>
          </a:xfrm>
          <a:prstGeom prst="rect">
            <a:avLst/>
          </a:prstGeom>
          <a:noFill/>
        </p:spPr>
        <p:txBody>
          <a:bodyPr wrap="square">
            <a:spAutoFit/>
          </a:bodyPr>
          <a:lstStyle/>
          <a:p>
            <a:pPr lvl="1">
              <a:buFont typeface="Wingdings" panose="05000000000000000000" pitchFamily="2" charset="2"/>
              <a:buChar char="Ø"/>
            </a:pPr>
            <a:r>
              <a:rPr lang="en-US" dirty="0">
                <a:solidFill>
                  <a:srgbClr val="FF0000"/>
                </a:solidFill>
              </a:rPr>
              <a:t>XXX-XXXXXXX </a:t>
            </a:r>
          </a:p>
        </p:txBody>
      </p:sp>
      <p:sp>
        <p:nvSpPr>
          <p:cNvPr id="7" name="TextBox 6">
            <a:extLst>
              <a:ext uri="{FF2B5EF4-FFF2-40B4-BE49-F238E27FC236}">
                <a16:creationId xmlns:a16="http://schemas.microsoft.com/office/drawing/2014/main" id="{96BC29A4-5ED6-4174-8162-46D14F7D3F80}"/>
              </a:ext>
            </a:extLst>
          </p:cNvPr>
          <p:cNvSpPr txBox="1"/>
          <p:nvPr/>
        </p:nvSpPr>
        <p:spPr>
          <a:xfrm>
            <a:off x="7120582" y="2920689"/>
            <a:ext cx="6184556" cy="369332"/>
          </a:xfrm>
          <a:prstGeom prst="rect">
            <a:avLst/>
          </a:prstGeom>
          <a:noFill/>
        </p:spPr>
        <p:txBody>
          <a:bodyPr wrap="square">
            <a:spAutoFit/>
          </a:bodyPr>
          <a:lstStyle/>
          <a:p>
            <a:pPr lvl="1">
              <a:buFont typeface="Wingdings" panose="05000000000000000000" pitchFamily="2" charset="2"/>
              <a:buChar char="Ø"/>
            </a:pPr>
            <a:r>
              <a:rPr lang="en-US" dirty="0">
                <a:solidFill>
                  <a:srgbClr val="FF0000"/>
                </a:solidFill>
              </a:rPr>
              <a:t>XXX-XXXXXXX</a:t>
            </a:r>
          </a:p>
        </p:txBody>
      </p:sp>
      <p:sp>
        <p:nvSpPr>
          <p:cNvPr id="9" name="TextBox 8">
            <a:extLst>
              <a:ext uri="{FF2B5EF4-FFF2-40B4-BE49-F238E27FC236}">
                <a16:creationId xmlns:a16="http://schemas.microsoft.com/office/drawing/2014/main" id="{6E176585-D02E-4AF0-96BD-0854EBC7CB88}"/>
              </a:ext>
            </a:extLst>
          </p:cNvPr>
          <p:cNvSpPr txBox="1"/>
          <p:nvPr/>
        </p:nvSpPr>
        <p:spPr>
          <a:xfrm>
            <a:off x="9134733" y="3560187"/>
            <a:ext cx="6654112" cy="369332"/>
          </a:xfrm>
          <a:prstGeom prst="rect">
            <a:avLst/>
          </a:prstGeom>
          <a:noFill/>
        </p:spPr>
        <p:txBody>
          <a:bodyPr wrap="square">
            <a:spAutoFit/>
          </a:bodyPr>
          <a:lstStyle/>
          <a:p>
            <a:pPr lvl="1">
              <a:buFont typeface="Wingdings" panose="05000000000000000000" pitchFamily="2" charset="2"/>
              <a:buChar char="Ø"/>
            </a:pPr>
            <a:r>
              <a:rPr lang="en-US" dirty="0">
                <a:solidFill>
                  <a:srgbClr val="FF0000"/>
                </a:solidFill>
              </a:rPr>
              <a:t>M/DD/YYYY</a:t>
            </a:r>
          </a:p>
        </p:txBody>
      </p:sp>
      <p:sp>
        <p:nvSpPr>
          <p:cNvPr id="11" name="TextBox 10">
            <a:extLst>
              <a:ext uri="{FF2B5EF4-FFF2-40B4-BE49-F238E27FC236}">
                <a16:creationId xmlns:a16="http://schemas.microsoft.com/office/drawing/2014/main" id="{3FDB6808-BB3F-4FA2-B36B-86E45A6FB87C}"/>
              </a:ext>
            </a:extLst>
          </p:cNvPr>
          <p:cNvSpPr txBox="1"/>
          <p:nvPr/>
        </p:nvSpPr>
        <p:spPr>
          <a:xfrm>
            <a:off x="5647038" y="3890637"/>
            <a:ext cx="7895966" cy="369332"/>
          </a:xfrm>
          <a:prstGeom prst="rect">
            <a:avLst/>
          </a:prstGeom>
          <a:noFill/>
        </p:spPr>
        <p:txBody>
          <a:bodyPr wrap="square">
            <a:spAutoFit/>
          </a:bodyPr>
          <a:lstStyle/>
          <a:p>
            <a:pPr lvl="1">
              <a:buFont typeface="Wingdings" panose="05000000000000000000" pitchFamily="2" charset="2"/>
              <a:buChar char="Ø"/>
            </a:pPr>
            <a:r>
              <a:rPr lang="en-US" dirty="0">
                <a:solidFill>
                  <a:srgbClr val="FF0000"/>
                </a:solidFill>
              </a:rPr>
              <a:t>Sir/Madam</a:t>
            </a:r>
          </a:p>
        </p:txBody>
      </p:sp>
      <p:sp>
        <p:nvSpPr>
          <p:cNvPr id="13" name="TextBox 12">
            <a:extLst>
              <a:ext uri="{FF2B5EF4-FFF2-40B4-BE49-F238E27FC236}">
                <a16:creationId xmlns:a16="http://schemas.microsoft.com/office/drawing/2014/main" id="{570E743D-E16E-49B3-ADE0-D34389F9E3A6}"/>
              </a:ext>
            </a:extLst>
          </p:cNvPr>
          <p:cNvSpPr txBox="1"/>
          <p:nvPr/>
        </p:nvSpPr>
        <p:spPr>
          <a:xfrm>
            <a:off x="1097280" y="4800301"/>
            <a:ext cx="10308006" cy="1477328"/>
          </a:xfrm>
          <a:prstGeom prst="rect">
            <a:avLst/>
          </a:prstGeom>
          <a:noFill/>
        </p:spPr>
        <p:txBody>
          <a:bodyPr wrap="square">
            <a:spAutoFit/>
          </a:bodyPr>
          <a:lstStyle/>
          <a:p>
            <a:pPr marL="201168" lvl="1" indent="0">
              <a:buNone/>
            </a:pPr>
            <a:r>
              <a:rPr lang="en-US" dirty="0">
                <a:solidFill>
                  <a:srgbClr val="FF0000"/>
                </a:solidFill>
              </a:rPr>
              <a:t>'highway', 'freeway', 'autoroute', 'autobahn', 'expressway',  '</a:t>
            </a:r>
            <a:r>
              <a:rPr lang="en-US" dirty="0" err="1">
                <a:solidFill>
                  <a:srgbClr val="FF0000"/>
                </a:solidFill>
              </a:rPr>
              <a:t>autostrasse</a:t>
            </a:r>
            <a:r>
              <a:rPr lang="en-US" dirty="0">
                <a:solidFill>
                  <a:srgbClr val="FF0000"/>
                </a:solidFill>
              </a:rPr>
              <a:t>', 'autostrada', 'byway', 'auto-</a:t>
            </a:r>
            <a:r>
              <a:rPr lang="en-US" dirty="0" err="1">
                <a:solidFill>
                  <a:srgbClr val="FF0000"/>
                </a:solidFill>
              </a:rPr>
              <a:t>estrada</a:t>
            </a:r>
            <a:r>
              <a:rPr lang="en-US" dirty="0">
                <a:solidFill>
                  <a:srgbClr val="FF0000"/>
                </a:solidFill>
              </a:rPr>
              <a:t>', 'motorway', 'boulevard', 'alley', 'bay’, 'gardens', 'gate', 'grove', 'heights', 'highlands', 'mews’, 'pathway', 'terrace', 'trail', 'vale', 'view', 'walk', 'close’, 'court', 'place', 'cove', 'circle', 'crescent', 'square', 'loop', '</a:t>
            </a:r>
            <a:r>
              <a:rPr lang="en-US" dirty="0" err="1">
                <a:solidFill>
                  <a:srgbClr val="FF0000"/>
                </a:solidFill>
              </a:rPr>
              <a:t>hill','causeway</a:t>
            </a:r>
            <a:r>
              <a:rPr lang="en-US" dirty="0">
                <a:solidFill>
                  <a:srgbClr val="FF0000"/>
                </a:solidFill>
              </a:rPr>
              <a:t>', 'canyon', 'parkway', 'esplanade', 'approach', 'parade', '</a:t>
            </a:r>
            <a:r>
              <a:rPr lang="en-US" dirty="0" err="1">
                <a:solidFill>
                  <a:srgbClr val="FF0000"/>
                </a:solidFill>
              </a:rPr>
              <a:t>park','plaza</a:t>
            </a:r>
            <a:r>
              <a:rPr lang="en-US" dirty="0">
                <a:solidFill>
                  <a:srgbClr val="FF0000"/>
                </a:solidFill>
              </a:rPr>
              <a:t>', 'promenade', 'quay', '</a:t>
            </a:r>
            <a:r>
              <a:rPr lang="en-US" dirty="0" err="1">
                <a:solidFill>
                  <a:srgbClr val="FF0000"/>
                </a:solidFill>
              </a:rPr>
              <a:t>bypass’,'pkwy</a:t>
            </a:r>
            <a:r>
              <a:rPr lang="en-US" dirty="0">
                <a:solidFill>
                  <a:srgbClr val="FF0000"/>
                </a:solidFill>
              </a:rPr>
              <a:t>.'</a:t>
            </a:r>
          </a:p>
        </p:txBody>
      </p:sp>
    </p:spTree>
    <p:extLst>
      <p:ext uri="{BB962C8B-B14F-4D97-AF65-F5344CB8AC3E}">
        <p14:creationId xmlns:p14="http://schemas.microsoft.com/office/powerpoint/2010/main" val="2482688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9" grpId="0"/>
      <p:bldP spid="11" grpId="0"/>
      <p:bldP spid="1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72097" y="1920161"/>
            <a:ext cx="8848436" cy="1508839"/>
          </a:xfrm>
        </p:spPr>
        <p:txBody>
          <a:bodyPr>
            <a:normAutofit/>
          </a:bodyPr>
          <a:lstStyle/>
          <a:p>
            <a:pPr algn="r"/>
            <a:r>
              <a:rPr lang="en-US" altLang="zh-CN" b="1" dirty="0">
                <a:solidFill>
                  <a:srgbClr val="499FBC"/>
                </a:solidFill>
                <a:latin typeface="Calibri" panose="020F0502020204030204" pitchFamily="34" charset="0"/>
              </a:rPr>
              <a:t>Machine learning model to detect PHI from structured data</a:t>
            </a:r>
            <a:endParaRPr lang="en-US" altLang="en-US" b="1" dirty="0">
              <a:solidFill>
                <a:srgbClr val="499FBC"/>
              </a:solidFill>
              <a:latin typeface="Calibri" panose="020F0502020204030204" pitchFamily="34" charset="0"/>
            </a:endParaRPr>
          </a:p>
        </p:txBody>
      </p:sp>
    </p:spTree>
    <p:extLst>
      <p:ext uri="{BB962C8B-B14F-4D97-AF65-F5344CB8AC3E}">
        <p14:creationId xmlns:p14="http://schemas.microsoft.com/office/powerpoint/2010/main" val="31572438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311973C2-EB8B-452A-A698-4A252FD3AE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4" name="Rectangle 23">
            <a:extLst>
              <a:ext uri="{FF2B5EF4-FFF2-40B4-BE49-F238E27FC236}">
                <a16:creationId xmlns:a16="http://schemas.microsoft.com/office/drawing/2014/main" id="{10162E77-11AD-44A7-84EC-40C59EEFBD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4E97DA9-8AA2-46D3-97E6-E4EB523B32B0}"/>
              </a:ext>
            </a:extLst>
          </p:cNvPr>
          <p:cNvSpPr>
            <a:spLocks noGrp="1"/>
          </p:cNvSpPr>
          <p:nvPr>
            <p:ph type="title"/>
          </p:nvPr>
        </p:nvSpPr>
        <p:spPr>
          <a:xfrm>
            <a:off x="5181601" y="634946"/>
            <a:ext cx="6368142" cy="1450757"/>
          </a:xfrm>
        </p:spPr>
        <p:txBody>
          <a:bodyPr>
            <a:normAutofit fontScale="90000"/>
          </a:bodyPr>
          <a:lstStyle/>
          <a:p>
            <a:r>
              <a:rPr lang="en-US" sz="4900" b="1" dirty="0">
                <a:solidFill>
                  <a:srgbClr val="499FBC"/>
                </a:solidFill>
                <a:latin typeface="Calibri"/>
                <a:cs typeface="Calibri"/>
              </a:rPr>
              <a:t>Detecting</a:t>
            </a:r>
            <a:r>
              <a:rPr lang="en-US" sz="3700" b="1" dirty="0">
                <a:latin typeface="Calibri" panose="020F0502020204030204" pitchFamily="34" charset="0"/>
              </a:rPr>
              <a:t> </a:t>
            </a:r>
            <a:r>
              <a:rPr lang="en-US" sz="4900" b="1" dirty="0">
                <a:solidFill>
                  <a:srgbClr val="499FBC"/>
                </a:solidFill>
                <a:latin typeface="Calibri"/>
                <a:cs typeface="Calibri"/>
              </a:rPr>
              <a:t>Sensitive</a:t>
            </a:r>
            <a:r>
              <a:rPr lang="en-US" sz="3700" b="1" dirty="0">
                <a:latin typeface="Calibri" panose="020F0502020204030204" pitchFamily="34" charset="0"/>
              </a:rPr>
              <a:t> </a:t>
            </a:r>
            <a:r>
              <a:rPr lang="en-US" sz="4900" b="1" dirty="0">
                <a:solidFill>
                  <a:srgbClr val="499FBC"/>
                </a:solidFill>
                <a:latin typeface="Calibri"/>
                <a:cs typeface="Calibri"/>
              </a:rPr>
              <a:t>Information</a:t>
            </a:r>
            <a:r>
              <a:rPr lang="en-US" sz="3700" b="1" dirty="0">
                <a:latin typeface="Calibri" panose="020F0502020204030204" pitchFamily="34" charset="0"/>
              </a:rPr>
              <a:t> </a:t>
            </a:r>
            <a:r>
              <a:rPr lang="en-US" sz="4900" b="1" dirty="0">
                <a:solidFill>
                  <a:srgbClr val="499FBC"/>
                </a:solidFill>
                <a:latin typeface="Calibri"/>
                <a:cs typeface="Calibri"/>
              </a:rPr>
              <a:t>with</a:t>
            </a:r>
            <a:r>
              <a:rPr lang="en-US" sz="3700" b="1" dirty="0">
                <a:latin typeface="Calibri" panose="020F0502020204030204" pitchFamily="34" charset="0"/>
              </a:rPr>
              <a:t> </a:t>
            </a:r>
            <a:r>
              <a:rPr lang="en-US" sz="4900" b="1" dirty="0">
                <a:solidFill>
                  <a:srgbClr val="499FBC"/>
                </a:solidFill>
                <a:latin typeface="Calibri"/>
                <a:cs typeface="Calibri"/>
              </a:rPr>
              <a:t>Feature</a:t>
            </a:r>
            <a:r>
              <a:rPr lang="en-US" sz="3700" b="1" dirty="0">
                <a:latin typeface="Calibri" panose="020F0502020204030204" pitchFamily="34" charset="0"/>
              </a:rPr>
              <a:t> </a:t>
            </a:r>
            <a:r>
              <a:rPr lang="en-US" sz="4900" b="1" dirty="0">
                <a:solidFill>
                  <a:srgbClr val="499FBC"/>
                </a:solidFill>
                <a:latin typeface="Calibri"/>
                <a:cs typeface="Calibri"/>
              </a:rPr>
              <a:t>Engineering</a:t>
            </a:r>
          </a:p>
        </p:txBody>
      </p:sp>
      <p:pic>
        <p:nvPicPr>
          <p:cNvPr id="15" name="Picture 4" descr="Many question marks on black background">
            <a:extLst>
              <a:ext uri="{FF2B5EF4-FFF2-40B4-BE49-F238E27FC236}">
                <a16:creationId xmlns:a16="http://schemas.microsoft.com/office/drawing/2014/main" id="{28616953-D56D-4372-B9C7-43C88A87A023}"/>
              </a:ext>
            </a:extLst>
          </p:cNvPr>
          <p:cNvPicPr>
            <a:picLocks noChangeAspect="1"/>
          </p:cNvPicPr>
          <p:nvPr/>
        </p:nvPicPr>
        <p:blipFill rotWithShape="1">
          <a:blip r:embed="rId2"/>
          <a:srcRect l="58675" r="-1" b="-1"/>
          <a:stretch/>
        </p:blipFill>
        <p:spPr>
          <a:xfrm>
            <a:off x="20" y="-12128"/>
            <a:ext cx="4654276" cy="6870127"/>
          </a:xfrm>
          <a:prstGeom prst="rect">
            <a:avLst/>
          </a:prstGeom>
        </p:spPr>
      </p:pic>
      <p:cxnSp>
        <p:nvCxnSpPr>
          <p:cNvPr id="26" name="Straight Connector 25">
            <a:extLst>
              <a:ext uri="{FF2B5EF4-FFF2-40B4-BE49-F238E27FC236}">
                <a16:creationId xmlns:a16="http://schemas.microsoft.com/office/drawing/2014/main" id="{5AB158E9-1B40-4CD6-95F0-95CA11DF7B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87617" y="2085703"/>
            <a:ext cx="6170686"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FEC80142-DB67-48F8-99B4-E7D5A17BF6FF}"/>
              </a:ext>
            </a:extLst>
          </p:cNvPr>
          <p:cNvSpPr>
            <a:spLocks noGrp="1"/>
          </p:cNvSpPr>
          <p:nvPr>
            <p:ph idx="1"/>
          </p:nvPr>
        </p:nvSpPr>
        <p:spPr>
          <a:xfrm>
            <a:off x="5181601" y="2198914"/>
            <a:ext cx="6368142" cy="3670180"/>
          </a:xfrm>
        </p:spPr>
        <p:txBody>
          <a:bodyPr>
            <a:normAutofit/>
          </a:bodyPr>
          <a:lstStyle/>
          <a:p>
            <a:pPr>
              <a:buFont typeface="Wingdings" panose="05000000000000000000" pitchFamily="2" charset="2"/>
              <a:buChar char="§"/>
            </a:pPr>
            <a:r>
              <a:rPr lang="en-US"/>
              <a:t>Using engineered features, ML can be trained to learn if a column is PHI or not.</a:t>
            </a:r>
          </a:p>
          <a:p>
            <a:pPr>
              <a:buFont typeface="Wingdings" panose="05000000000000000000" pitchFamily="2" charset="2"/>
              <a:buChar char="§"/>
            </a:pPr>
            <a:r>
              <a:rPr lang="en-US"/>
              <a:t>The features we used are: </a:t>
            </a:r>
          </a:p>
          <a:p>
            <a:pPr lvl="1">
              <a:buFont typeface="Wingdings" panose="05000000000000000000" pitchFamily="2" charset="2"/>
              <a:buChar char="Ø"/>
            </a:pPr>
            <a:r>
              <a:rPr lang="en-US"/>
              <a:t> 1. Data type (categorical, datetime, integer, float, </a:t>
            </a:r>
            <a:r>
              <a:rPr lang="en-US" altLang="zh-CN"/>
              <a:t>string</a:t>
            </a:r>
            <a:r>
              <a:rPr lang="en-US"/>
              <a:t>)</a:t>
            </a:r>
          </a:p>
          <a:p>
            <a:pPr lvl="2">
              <a:buFont typeface="Wingdings" panose="05000000000000000000" pitchFamily="2" charset="2"/>
              <a:buChar char="v"/>
            </a:pPr>
            <a:r>
              <a:rPr lang="en-US" altLang="zh-CN"/>
              <a:t> Categorical data type fields are likely to be PHI: e.g. gender (M/F or 0/1), race (White/Black/Asian/etc. or 0/1/2/3)</a:t>
            </a:r>
          </a:p>
          <a:p>
            <a:pPr lvl="2">
              <a:buFont typeface="Wingdings" panose="05000000000000000000" pitchFamily="2" charset="2"/>
              <a:buChar char="v"/>
            </a:pPr>
            <a:r>
              <a:rPr lang="en-US"/>
              <a:t> Datetime data types are very likely to be PHI: e.g. birthdate, check-in/out date, death date, …</a:t>
            </a:r>
          </a:p>
          <a:p>
            <a:pPr lvl="2">
              <a:buFont typeface="Wingdings" panose="05000000000000000000" pitchFamily="2" charset="2"/>
              <a:buChar char="v"/>
            </a:pPr>
            <a:r>
              <a:rPr lang="en-US"/>
              <a:t> String data types can sometimes be PHI: e.g. gender, race, address,…</a:t>
            </a:r>
          </a:p>
          <a:p>
            <a:pPr lvl="2">
              <a:buFont typeface="Wingdings" panose="05000000000000000000" pitchFamily="2" charset="2"/>
              <a:buChar char="v"/>
            </a:pPr>
            <a:r>
              <a:rPr lang="en-US"/>
              <a:t> Numerical data types is unlikely to be PHI: e.g. vital sign test, lab test results, etc.</a:t>
            </a:r>
          </a:p>
        </p:txBody>
      </p:sp>
    </p:spTree>
    <p:extLst>
      <p:ext uri="{BB962C8B-B14F-4D97-AF65-F5344CB8AC3E}">
        <p14:creationId xmlns:p14="http://schemas.microsoft.com/office/powerpoint/2010/main" val="10696839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17">
            <a:extLst>
              <a:ext uri="{FF2B5EF4-FFF2-40B4-BE49-F238E27FC236}">
                <a16:creationId xmlns:a16="http://schemas.microsoft.com/office/drawing/2014/main" id="{311973C2-EB8B-452A-A698-4A252FD3AE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4" name="Rectangle 19">
            <a:extLst>
              <a:ext uri="{FF2B5EF4-FFF2-40B4-BE49-F238E27FC236}">
                <a16:creationId xmlns:a16="http://schemas.microsoft.com/office/drawing/2014/main" id="{10162E77-11AD-44A7-84EC-40C59EEFBD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4E97DA9-8AA2-46D3-97E6-E4EB523B32B0}"/>
              </a:ext>
            </a:extLst>
          </p:cNvPr>
          <p:cNvSpPr>
            <a:spLocks noGrp="1"/>
          </p:cNvSpPr>
          <p:nvPr>
            <p:ph type="title"/>
          </p:nvPr>
        </p:nvSpPr>
        <p:spPr>
          <a:xfrm>
            <a:off x="5181601" y="634946"/>
            <a:ext cx="6368142" cy="1450757"/>
          </a:xfrm>
        </p:spPr>
        <p:txBody>
          <a:bodyPr>
            <a:normAutofit fontScale="90000"/>
          </a:bodyPr>
          <a:lstStyle/>
          <a:p>
            <a:r>
              <a:rPr lang="en-US" sz="4400" b="1" dirty="0">
                <a:solidFill>
                  <a:srgbClr val="499FBC"/>
                </a:solidFill>
                <a:latin typeface="Calibri"/>
                <a:cs typeface="Calibri"/>
              </a:rPr>
              <a:t>Detecting</a:t>
            </a:r>
            <a:r>
              <a:rPr lang="en-US" sz="3700" b="1" dirty="0">
                <a:latin typeface="Calibri" panose="020F0502020204030204" pitchFamily="34" charset="0"/>
              </a:rPr>
              <a:t> </a:t>
            </a:r>
            <a:r>
              <a:rPr lang="en-US" sz="4900" b="1" dirty="0">
                <a:solidFill>
                  <a:srgbClr val="499FBC"/>
                </a:solidFill>
                <a:latin typeface="Calibri"/>
                <a:cs typeface="Calibri"/>
              </a:rPr>
              <a:t>Sensitive</a:t>
            </a:r>
            <a:r>
              <a:rPr lang="en-US" sz="3700" b="1" dirty="0">
                <a:latin typeface="Calibri" panose="020F0502020204030204" pitchFamily="34" charset="0"/>
              </a:rPr>
              <a:t> </a:t>
            </a:r>
            <a:r>
              <a:rPr lang="en-US" sz="4900" b="1" dirty="0">
                <a:solidFill>
                  <a:srgbClr val="499FBC"/>
                </a:solidFill>
                <a:latin typeface="Calibri"/>
                <a:cs typeface="Calibri"/>
              </a:rPr>
              <a:t>Information</a:t>
            </a:r>
            <a:r>
              <a:rPr lang="en-US" sz="3700" b="1" dirty="0">
                <a:latin typeface="Calibri" panose="020F0502020204030204" pitchFamily="34" charset="0"/>
              </a:rPr>
              <a:t> </a:t>
            </a:r>
            <a:r>
              <a:rPr lang="en-US" sz="4900" b="1" dirty="0">
                <a:solidFill>
                  <a:srgbClr val="499FBC"/>
                </a:solidFill>
                <a:latin typeface="Calibri"/>
                <a:cs typeface="Calibri"/>
              </a:rPr>
              <a:t>with</a:t>
            </a:r>
            <a:r>
              <a:rPr lang="en-US" sz="3700" b="1" dirty="0">
                <a:latin typeface="Calibri" panose="020F0502020204030204" pitchFamily="34" charset="0"/>
              </a:rPr>
              <a:t> </a:t>
            </a:r>
            <a:r>
              <a:rPr lang="en-US" sz="4900" b="1" dirty="0">
                <a:solidFill>
                  <a:srgbClr val="499FBC"/>
                </a:solidFill>
                <a:latin typeface="Calibri"/>
                <a:cs typeface="Calibri"/>
              </a:rPr>
              <a:t>Feature</a:t>
            </a:r>
            <a:r>
              <a:rPr lang="en-US" sz="3700" b="1" dirty="0">
                <a:latin typeface="Calibri" panose="020F0502020204030204" pitchFamily="34" charset="0"/>
              </a:rPr>
              <a:t> </a:t>
            </a:r>
            <a:r>
              <a:rPr lang="en-US" sz="4900" b="1" dirty="0">
                <a:solidFill>
                  <a:srgbClr val="499FBC"/>
                </a:solidFill>
                <a:latin typeface="Calibri"/>
                <a:cs typeface="Calibri"/>
              </a:rPr>
              <a:t>Engineering</a:t>
            </a:r>
          </a:p>
        </p:txBody>
      </p:sp>
      <p:pic>
        <p:nvPicPr>
          <p:cNvPr id="5" name="Picture 4" descr="Graph">
            <a:extLst>
              <a:ext uri="{FF2B5EF4-FFF2-40B4-BE49-F238E27FC236}">
                <a16:creationId xmlns:a16="http://schemas.microsoft.com/office/drawing/2014/main" id="{7DD3136A-2177-1792-9CDF-B90DAFF8CB1D}"/>
              </a:ext>
            </a:extLst>
          </p:cNvPr>
          <p:cNvPicPr>
            <a:picLocks noChangeAspect="1"/>
          </p:cNvPicPr>
          <p:nvPr/>
        </p:nvPicPr>
        <p:blipFill rotWithShape="1">
          <a:blip r:embed="rId2"/>
          <a:srcRect l="22528" r="35131" b="2"/>
          <a:stretch/>
        </p:blipFill>
        <p:spPr>
          <a:xfrm>
            <a:off x="20" y="-12128"/>
            <a:ext cx="4654276" cy="6870127"/>
          </a:xfrm>
          <a:prstGeom prst="rect">
            <a:avLst/>
          </a:prstGeom>
        </p:spPr>
      </p:pic>
      <p:cxnSp>
        <p:nvCxnSpPr>
          <p:cNvPr id="22" name="Straight Connector 21">
            <a:extLst>
              <a:ext uri="{FF2B5EF4-FFF2-40B4-BE49-F238E27FC236}">
                <a16:creationId xmlns:a16="http://schemas.microsoft.com/office/drawing/2014/main" id="{5AB158E9-1B40-4CD6-95F0-95CA11DF7B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87617" y="2085703"/>
            <a:ext cx="6170686"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FEC80142-DB67-48F8-99B4-E7D5A17BF6FF}"/>
              </a:ext>
            </a:extLst>
          </p:cNvPr>
          <p:cNvSpPr>
            <a:spLocks noGrp="1"/>
          </p:cNvSpPr>
          <p:nvPr>
            <p:ph idx="1"/>
          </p:nvPr>
        </p:nvSpPr>
        <p:spPr>
          <a:xfrm>
            <a:off x="5181601" y="2198914"/>
            <a:ext cx="6368142" cy="3670180"/>
          </a:xfrm>
        </p:spPr>
        <p:txBody>
          <a:bodyPr>
            <a:normAutofit/>
          </a:bodyPr>
          <a:lstStyle/>
          <a:p>
            <a:pPr lvl="1">
              <a:buFont typeface="Wingdings" panose="05000000000000000000" pitchFamily="2" charset="2"/>
              <a:buChar char="Ø"/>
            </a:pPr>
            <a:r>
              <a:rPr lang="en-US" dirty="0"/>
              <a:t> 2. Uniqueness count, unique ratio (%): how many unique value</a:t>
            </a:r>
          </a:p>
          <a:p>
            <a:pPr lvl="2">
              <a:buFont typeface="Wingdings" panose="05000000000000000000" pitchFamily="2" charset="2"/>
              <a:buChar char="v"/>
            </a:pPr>
            <a:r>
              <a:rPr lang="en-US" altLang="zh-CN" dirty="0"/>
              <a:t>If the items in of field is unique among all patients, it is very likely to be PHI, e.g. SSN number, MRN number, Encounter number, …</a:t>
            </a:r>
          </a:p>
          <a:p>
            <a:pPr lvl="1">
              <a:buFont typeface="Wingdings" panose="05000000000000000000" pitchFamily="2" charset="2"/>
              <a:buChar char="Ø"/>
            </a:pPr>
            <a:endParaRPr lang="en-US" altLang="zh-CN" dirty="0"/>
          </a:p>
          <a:p>
            <a:pPr lvl="1">
              <a:buFont typeface="Wingdings" panose="05000000000000000000" pitchFamily="2" charset="2"/>
              <a:buChar char="Ø"/>
            </a:pPr>
            <a:r>
              <a:rPr lang="en-US" dirty="0"/>
              <a:t> 3. Statistics: min, max, mode, median, sum, variance, std, skewness, kurtosis, quantiles, </a:t>
            </a:r>
            <a:r>
              <a:rPr lang="en-US" dirty="0" err="1"/>
              <a:t>median_abs_deviation</a:t>
            </a:r>
            <a:endParaRPr lang="en-US" dirty="0"/>
          </a:p>
          <a:p>
            <a:pPr lvl="2">
              <a:buFont typeface="Wingdings" panose="05000000000000000000" pitchFamily="2" charset="2"/>
              <a:buChar char="v"/>
            </a:pPr>
            <a:r>
              <a:rPr lang="en-US" dirty="0"/>
              <a:t> If a column is numerical data type, their statistics also tells information about whether they are PHI</a:t>
            </a:r>
          </a:p>
          <a:p>
            <a:pPr lvl="2">
              <a:buFont typeface="Wingdings" panose="05000000000000000000" pitchFamily="2" charset="2"/>
              <a:buChar char="v"/>
            </a:pPr>
            <a:r>
              <a:rPr lang="en-US" dirty="0"/>
              <a:t> For example, if their min values is a very large number, say 1242642567, then it is very likely to be a PHI, e.g. SSN/MRN </a:t>
            </a:r>
          </a:p>
          <a:p>
            <a:pPr lvl="2">
              <a:buFont typeface="Wingdings" panose="05000000000000000000" pitchFamily="2" charset="2"/>
              <a:buChar char="v"/>
            </a:pPr>
            <a:r>
              <a:rPr lang="en-US" dirty="0"/>
              <a:t> On the other hand, non-PHI lab tests/vital signs usually do not have such numbers of such scale</a:t>
            </a:r>
          </a:p>
          <a:p>
            <a:pPr lvl="1">
              <a:buFont typeface="Wingdings" panose="05000000000000000000" pitchFamily="2" charset="2"/>
              <a:buChar char="Ø"/>
            </a:pPr>
            <a:endParaRPr lang="en-US" dirty="0"/>
          </a:p>
          <a:p>
            <a:pPr lvl="1">
              <a:buFont typeface="Wingdings" panose="05000000000000000000" pitchFamily="2" charset="2"/>
              <a:buChar char="Ø"/>
            </a:pPr>
            <a:endParaRPr lang="en-US" dirty="0"/>
          </a:p>
        </p:txBody>
      </p:sp>
    </p:spTree>
    <p:extLst>
      <p:ext uri="{BB962C8B-B14F-4D97-AF65-F5344CB8AC3E}">
        <p14:creationId xmlns:p14="http://schemas.microsoft.com/office/powerpoint/2010/main" val="28983639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3.png">
            <a:extLst>
              <a:ext uri="{FF2B5EF4-FFF2-40B4-BE49-F238E27FC236}">
                <a16:creationId xmlns:a16="http://schemas.microsoft.com/office/drawing/2014/main" id="{3DC048F0-5F47-4ADC-96C9-A6625812FD0A}"/>
              </a:ext>
            </a:extLst>
          </p:cNvPr>
          <p:cNvPicPr/>
          <p:nvPr/>
        </p:nvPicPr>
        <p:blipFill>
          <a:blip r:embed="rId2"/>
          <a:srcRect/>
          <a:stretch>
            <a:fillRect/>
          </a:stretch>
        </p:blipFill>
        <p:spPr>
          <a:xfrm>
            <a:off x="281107" y="217286"/>
            <a:ext cx="11467780" cy="5945309"/>
          </a:xfrm>
          <a:prstGeom prst="rect">
            <a:avLst/>
          </a:prstGeom>
          <a:ln/>
        </p:spPr>
      </p:pic>
    </p:spTree>
    <p:extLst>
      <p:ext uri="{BB962C8B-B14F-4D97-AF65-F5344CB8AC3E}">
        <p14:creationId xmlns:p14="http://schemas.microsoft.com/office/powerpoint/2010/main" val="734638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24F735-E414-44A5-8390-79836B0304A0}"/>
              </a:ext>
            </a:extLst>
          </p:cNvPr>
          <p:cNvSpPr>
            <a:spLocks noGrp="1"/>
          </p:cNvSpPr>
          <p:nvPr>
            <p:ph type="title"/>
          </p:nvPr>
        </p:nvSpPr>
        <p:spPr/>
        <p:txBody>
          <a:bodyPr/>
          <a:lstStyle/>
          <a:p>
            <a:r>
              <a:rPr lang="en-US" sz="4400" b="1" dirty="0">
                <a:solidFill>
                  <a:srgbClr val="499FBC"/>
                </a:solidFill>
                <a:latin typeface="Calibri"/>
                <a:cs typeface="Calibri"/>
              </a:rPr>
              <a:t>Algorithm I. PHI Detection using </a:t>
            </a:r>
            <a:r>
              <a:rPr lang="en-US" sz="4400" b="1" dirty="0" err="1">
                <a:solidFill>
                  <a:srgbClr val="499FBC"/>
                </a:solidFill>
                <a:latin typeface="Calibri"/>
                <a:cs typeface="Calibri"/>
              </a:rPr>
              <a:t>RegEx</a:t>
            </a:r>
            <a:endParaRPr lang="en-US" sz="4400" b="1" dirty="0">
              <a:solidFill>
                <a:srgbClr val="499FBC"/>
              </a:solidFill>
              <a:latin typeface="Calibri"/>
              <a:cs typeface="Calibri"/>
            </a:endParaRPr>
          </a:p>
        </p:txBody>
      </p:sp>
      <p:pic>
        <p:nvPicPr>
          <p:cNvPr id="5" name="Content Placeholder 4">
            <a:extLst>
              <a:ext uri="{FF2B5EF4-FFF2-40B4-BE49-F238E27FC236}">
                <a16:creationId xmlns:a16="http://schemas.microsoft.com/office/drawing/2014/main" id="{BD4B8A22-9ABF-42B1-BD43-C02B208E861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38105" y="2142832"/>
            <a:ext cx="8809473" cy="3689350"/>
          </a:xfrm>
        </p:spPr>
      </p:pic>
    </p:spTree>
    <p:extLst>
      <p:ext uri="{BB962C8B-B14F-4D97-AF65-F5344CB8AC3E}">
        <p14:creationId xmlns:p14="http://schemas.microsoft.com/office/powerpoint/2010/main" val="20641817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F95EC3-BD9E-4125-BB98-C044E87ED33F}"/>
              </a:ext>
            </a:extLst>
          </p:cNvPr>
          <p:cNvSpPr>
            <a:spLocks noGrp="1"/>
          </p:cNvSpPr>
          <p:nvPr>
            <p:ph type="title"/>
          </p:nvPr>
        </p:nvSpPr>
        <p:spPr/>
        <p:txBody>
          <a:bodyPr/>
          <a:lstStyle/>
          <a:p>
            <a:r>
              <a:rPr lang="en-US" sz="4400" b="1" dirty="0">
                <a:solidFill>
                  <a:srgbClr val="499FBC"/>
                </a:solidFill>
                <a:latin typeface="Calibri"/>
                <a:cs typeface="Calibri"/>
              </a:rPr>
              <a:t>Algorithm II. Ensemble Algorithm</a:t>
            </a:r>
          </a:p>
        </p:txBody>
      </p:sp>
      <p:pic>
        <p:nvPicPr>
          <p:cNvPr id="7" name="Picture 6">
            <a:extLst>
              <a:ext uri="{FF2B5EF4-FFF2-40B4-BE49-F238E27FC236}">
                <a16:creationId xmlns:a16="http://schemas.microsoft.com/office/drawing/2014/main" id="{E418E6F3-714A-4342-B8B6-55CC8830D09A}"/>
              </a:ext>
            </a:extLst>
          </p:cNvPr>
          <p:cNvPicPr>
            <a:picLocks noChangeAspect="1"/>
          </p:cNvPicPr>
          <p:nvPr/>
        </p:nvPicPr>
        <p:blipFill>
          <a:blip r:embed="rId2"/>
          <a:stretch>
            <a:fillRect/>
          </a:stretch>
        </p:blipFill>
        <p:spPr>
          <a:xfrm>
            <a:off x="1036320" y="2137772"/>
            <a:ext cx="9194261" cy="3439284"/>
          </a:xfrm>
          <a:prstGeom prst="rect">
            <a:avLst/>
          </a:prstGeom>
        </p:spPr>
      </p:pic>
    </p:spTree>
    <p:extLst>
      <p:ext uri="{BB962C8B-B14F-4D97-AF65-F5344CB8AC3E}">
        <p14:creationId xmlns:p14="http://schemas.microsoft.com/office/powerpoint/2010/main" val="16684085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29763" y="1758150"/>
            <a:ext cx="8848436" cy="1300089"/>
          </a:xfrm>
        </p:spPr>
        <p:txBody>
          <a:bodyPr>
            <a:normAutofit/>
          </a:bodyPr>
          <a:lstStyle/>
          <a:p>
            <a:pPr algn="r"/>
            <a:r>
              <a:rPr lang="en-US" altLang="zh-CN" b="1" dirty="0">
                <a:solidFill>
                  <a:srgbClr val="499FBC"/>
                </a:solidFill>
                <a:latin typeface="Calibri" panose="020F0502020204030204" pitchFamily="34" charset="0"/>
              </a:rPr>
              <a:t>PHI Detection Toolkit</a:t>
            </a:r>
            <a:endParaRPr lang="en-US" altLang="en-US" b="1" dirty="0">
              <a:solidFill>
                <a:srgbClr val="499FBC"/>
              </a:solidFill>
              <a:latin typeface="Calibri" panose="020F0502020204030204" pitchFamily="34" charset="0"/>
            </a:endParaRPr>
          </a:p>
        </p:txBody>
      </p:sp>
    </p:spTree>
    <p:extLst>
      <p:ext uri="{BB962C8B-B14F-4D97-AF65-F5344CB8AC3E}">
        <p14:creationId xmlns:p14="http://schemas.microsoft.com/office/powerpoint/2010/main" val="6124392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44CC594A-A820-450F-B363-C19201FCFE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9FAB3DA-E9ED-4574-ABCC-378BC0FF1B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7804BE25-569B-9587-99E0-5CBD9C2889F9}"/>
              </a:ext>
            </a:extLst>
          </p:cNvPr>
          <p:cNvSpPr>
            <a:spLocks noGrp="1"/>
          </p:cNvSpPr>
          <p:nvPr>
            <p:ph type="title"/>
          </p:nvPr>
        </p:nvSpPr>
        <p:spPr>
          <a:xfrm>
            <a:off x="492370" y="516835"/>
            <a:ext cx="3084844" cy="2103875"/>
          </a:xfrm>
        </p:spPr>
        <p:txBody>
          <a:bodyPr>
            <a:normAutofit/>
          </a:bodyPr>
          <a:lstStyle/>
          <a:p>
            <a:r>
              <a:rPr lang="en-US" sz="3600" b="1">
                <a:solidFill>
                  <a:srgbClr val="FFFFFF"/>
                </a:solidFill>
                <a:latin typeface="Calibri" panose="020F0502020204030204" pitchFamily="34" charset="0"/>
              </a:rPr>
              <a:t>The PHI Data Scan Tool</a:t>
            </a:r>
            <a:endParaRPr lang="en-US" sz="3600" dirty="0">
              <a:solidFill>
                <a:srgbClr val="FFFFFF"/>
              </a:solidFill>
            </a:endParaRPr>
          </a:p>
        </p:txBody>
      </p:sp>
      <p:sp>
        <p:nvSpPr>
          <p:cNvPr id="3" name="Content Placeholder 2">
            <a:extLst>
              <a:ext uri="{FF2B5EF4-FFF2-40B4-BE49-F238E27FC236}">
                <a16:creationId xmlns:a16="http://schemas.microsoft.com/office/drawing/2014/main" id="{DD4970B5-E0AD-C211-21E0-BE60505C375C}"/>
              </a:ext>
            </a:extLst>
          </p:cNvPr>
          <p:cNvSpPr>
            <a:spLocks noGrp="1"/>
          </p:cNvSpPr>
          <p:nvPr>
            <p:ph idx="1"/>
          </p:nvPr>
        </p:nvSpPr>
        <p:spPr>
          <a:xfrm>
            <a:off x="492371" y="2653800"/>
            <a:ext cx="3084844" cy="3335519"/>
          </a:xfrm>
        </p:spPr>
        <p:txBody>
          <a:bodyPr>
            <a:normAutofit/>
          </a:bodyPr>
          <a:lstStyle/>
          <a:p>
            <a:r>
              <a:rPr lang="en-US" sz="1500" dirty="0">
                <a:solidFill>
                  <a:srgbClr val="FFFFFF"/>
                </a:solidFill>
              </a:rPr>
              <a:t>Workflow explanation</a:t>
            </a:r>
          </a:p>
        </p:txBody>
      </p:sp>
      <p:sp>
        <p:nvSpPr>
          <p:cNvPr id="18" name="Rectangle 17">
            <a:extLst>
              <a:ext uri="{FF2B5EF4-FFF2-40B4-BE49-F238E27FC236}">
                <a16:creationId xmlns:a16="http://schemas.microsoft.com/office/drawing/2014/main" id="{53B8D6B0-55D6-48DC-86D8-FD95D5F118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4" name="Group 3">
            <a:extLst>
              <a:ext uri="{FF2B5EF4-FFF2-40B4-BE49-F238E27FC236}">
                <a16:creationId xmlns:a16="http://schemas.microsoft.com/office/drawing/2014/main" id="{649F5C35-D060-D98D-853B-84638F39ADF5}"/>
              </a:ext>
            </a:extLst>
          </p:cNvPr>
          <p:cNvGrpSpPr/>
          <p:nvPr/>
        </p:nvGrpSpPr>
        <p:grpSpPr>
          <a:xfrm>
            <a:off x="5398877" y="640080"/>
            <a:ext cx="5484361" cy="5577840"/>
            <a:chOff x="1823286" y="1768592"/>
            <a:chExt cx="4362704" cy="4437065"/>
          </a:xfrm>
        </p:grpSpPr>
        <p:graphicFrame>
          <p:nvGraphicFramePr>
            <p:cNvPr id="5" name="Diagram 4">
              <a:extLst>
                <a:ext uri="{FF2B5EF4-FFF2-40B4-BE49-F238E27FC236}">
                  <a16:creationId xmlns:a16="http://schemas.microsoft.com/office/drawing/2014/main" id="{14030ACB-00F3-57C7-0A74-B592FE7F4CBA}"/>
                </a:ext>
              </a:extLst>
            </p:cNvPr>
            <p:cNvGraphicFramePr/>
            <p:nvPr/>
          </p:nvGraphicFramePr>
          <p:xfrm>
            <a:off x="2400664" y="2200924"/>
            <a:ext cx="3785326" cy="400473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Flowchart: Magnetic Disk 5">
              <a:extLst>
                <a:ext uri="{FF2B5EF4-FFF2-40B4-BE49-F238E27FC236}">
                  <a16:creationId xmlns:a16="http://schemas.microsoft.com/office/drawing/2014/main" id="{C5C2D2A7-79BB-C974-D443-4122B67D966C}"/>
                </a:ext>
              </a:extLst>
            </p:cNvPr>
            <p:cNvSpPr/>
            <p:nvPr/>
          </p:nvSpPr>
          <p:spPr>
            <a:xfrm>
              <a:off x="1823286" y="1768592"/>
              <a:ext cx="1154757" cy="670559"/>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lnSpc>
                  <a:spcPct val="90000"/>
                </a:lnSpc>
                <a:spcAft>
                  <a:spcPts val="600"/>
                </a:spcAft>
              </a:pPr>
              <a:r>
                <a:rPr lang="en-US" sz="2400" kern="1200">
                  <a:solidFill>
                    <a:schemeClr val="lt1"/>
                  </a:solidFill>
                  <a:latin typeface="+mn-lt"/>
                  <a:ea typeface="+mn-ea"/>
                  <a:cs typeface="+mn-cs"/>
                </a:rPr>
                <a:t>Database</a:t>
              </a:r>
              <a:endParaRPr lang="en-US" sz="2400"/>
            </a:p>
          </p:txBody>
        </p:sp>
        <p:sp>
          <p:nvSpPr>
            <p:cNvPr id="7" name="Flowchart: Multidocument 6">
              <a:extLst>
                <a:ext uri="{FF2B5EF4-FFF2-40B4-BE49-F238E27FC236}">
                  <a16:creationId xmlns:a16="http://schemas.microsoft.com/office/drawing/2014/main" id="{49663958-E2F3-B938-9D22-7411D56CEB60}"/>
                </a:ext>
              </a:extLst>
            </p:cNvPr>
            <p:cNvSpPr/>
            <p:nvPr/>
          </p:nvSpPr>
          <p:spPr>
            <a:xfrm>
              <a:off x="1823286" y="2589350"/>
              <a:ext cx="1060704" cy="758952"/>
            </a:xfrm>
            <a:prstGeom prst="flowChartMulti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lnSpc>
                  <a:spcPct val="90000"/>
                </a:lnSpc>
                <a:spcAft>
                  <a:spcPts val="600"/>
                </a:spcAft>
              </a:pPr>
              <a:r>
                <a:rPr lang="en-US" sz="2400" kern="1200">
                  <a:solidFill>
                    <a:schemeClr val="lt1"/>
                  </a:solidFill>
                  <a:latin typeface="+mn-lt"/>
                  <a:ea typeface="+mn-ea"/>
                  <a:cs typeface="+mn-cs"/>
                </a:rPr>
                <a:t>Text Files</a:t>
              </a:r>
              <a:endParaRPr lang="en-US" sz="2400"/>
            </a:p>
          </p:txBody>
        </p:sp>
        <p:cxnSp>
          <p:nvCxnSpPr>
            <p:cNvPr id="8" name="Straight Arrow Connector 7">
              <a:extLst>
                <a:ext uri="{FF2B5EF4-FFF2-40B4-BE49-F238E27FC236}">
                  <a16:creationId xmlns:a16="http://schemas.microsoft.com/office/drawing/2014/main" id="{9D799385-4D0F-9B84-B9B8-730735E068D2}"/>
                </a:ext>
              </a:extLst>
            </p:cNvPr>
            <p:cNvCxnSpPr>
              <a:stCxn id="6" idx="4"/>
            </p:cNvCxnSpPr>
            <p:nvPr/>
          </p:nvCxnSpPr>
          <p:spPr>
            <a:xfrm>
              <a:off x="2978043" y="2103872"/>
              <a:ext cx="692946" cy="4854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36BF9C8-23BE-D200-F465-BE998718889C}"/>
                </a:ext>
              </a:extLst>
            </p:cNvPr>
            <p:cNvCxnSpPr>
              <a:stCxn id="7" idx="3"/>
            </p:cNvCxnSpPr>
            <p:nvPr/>
          </p:nvCxnSpPr>
          <p:spPr>
            <a:xfrm flipV="1">
              <a:off x="2883990" y="2589350"/>
              <a:ext cx="786999" cy="3794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2588765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D2B35086-8BCD-4E05-8F32-7AE660EE9A0E}"/>
              </a:ext>
            </a:extLst>
          </p:cNvPr>
          <p:cNvSpPr>
            <a:spLocks noGrp="1"/>
          </p:cNvSpPr>
          <p:nvPr>
            <p:ph type="title"/>
          </p:nvPr>
        </p:nvSpPr>
        <p:spPr>
          <a:xfrm>
            <a:off x="492370" y="605896"/>
            <a:ext cx="3084844" cy="5646208"/>
          </a:xfrm>
        </p:spPr>
        <p:txBody>
          <a:bodyPr anchor="ctr">
            <a:normAutofit/>
          </a:bodyPr>
          <a:lstStyle/>
          <a:p>
            <a:r>
              <a:rPr lang="en-US" sz="3600" b="1">
                <a:solidFill>
                  <a:srgbClr val="FFFFFF"/>
                </a:solidFill>
                <a:latin typeface="Calibri" panose="020F0502020204030204" pitchFamily="34" charset="0"/>
              </a:rPr>
              <a:t>Prerequisites</a:t>
            </a:r>
          </a:p>
        </p:txBody>
      </p:sp>
      <p:sp>
        <p:nvSpPr>
          <p:cNvPr id="13" name="Rectangle 12">
            <a:extLst>
              <a:ext uri="{FF2B5EF4-FFF2-40B4-BE49-F238E27FC236}">
                <a16:creationId xmlns:a16="http://schemas.microsoft.com/office/drawing/2014/main" id="{054B3F04-9EAC-45C0-B3CE-0387EEA10A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Content Placeholder 2">
            <a:extLst>
              <a:ext uri="{FF2B5EF4-FFF2-40B4-BE49-F238E27FC236}">
                <a16:creationId xmlns:a16="http://schemas.microsoft.com/office/drawing/2014/main" id="{96DEB09F-4C16-41EE-942F-C36B06FD6C46}"/>
              </a:ext>
            </a:extLst>
          </p:cNvPr>
          <p:cNvSpPr>
            <a:spLocks noGrp="1"/>
          </p:cNvSpPr>
          <p:nvPr>
            <p:ph idx="1"/>
          </p:nvPr>
        </p:nvSpPr>
        <p:spPr>
          <a:xfrm>
            <a:off x="4742016" y="605896"/>
            <a:ext cx="6413663" cy="5646208"/>
          </a:xfrm>
        </p:spPr>
        <p:txBody>
          <a:bodyPr anchor="ctr">
            <a:normAutofit/>
          </a:bodyPr>
          <a:lstStyle/>
          <a:p>
            <a:pPr>
              <a:buFont typeface="Wingdings" panose="05000000000000000000" pitchFamily="2" charset="2"/>
              <a:buChar char="§"/>
            </a:pPr>
            <a:r>
              <a:rPr lang="en-US" b="0" i="0" dirty="0">
                <a:effectLst/>
                <a:latin typeface="Helvetica" panose="020B0604020202020204" pitchFamily="34" charset="0"/>
              </a:rPr>
              <a:t> Windows 10 or Mac OS </a:t>
            </a:r>
          </a:p>
          <a:p>
            <a:pPr lvl="1">
              <a:buFont typeface="Wingdings" panose="05000000000000000000" pitchFamily="2" charset="2"/>
              <a:buChar char="§"/>
            </a:pPr>
            <a:r>
              <a:rPr lang="en-US" b="0" i="0" dirty="0">
                <a:effectLst/>
                <a:latin typeface="Helvetica" panose="020B0604020202020204" pitchFamily="34" charset="0"/>
              </a:rPr>
              <a:t>with Python3.8 or Python3.9</a:t>
            </a:r>
          </a:p>
          <a:p>
            <a:pPr lvl="1">
              <a:buFont typeface="Wingdings" panose="05000000000000000000" pitchFamily="2" charset="2"/>
              <a:buChar char="§"/>
            </a:pPr>
            <a:r>
              <a:rPr lang="en-US" dirty="0">
                <a:latin typeface="Helvetica" panose="020B0604020202020204" pitchFamily="34" charset="0"/>
              </a:rPr>
              <a:t>with GitHub tools installed </a:t>
            </a:r>
          </a:p>
          <a:p>
            <a:pPr>
              <a:buFont typeface="Wingdings" panose="05000000000000000000" pitchFamily="2" charset="2"/>
              <a:buChar char="§"/>
            </a:pPr>
            <a:r>
              <a:rPr lang="en-US" b="0" i="0" dirty="0">
                <a:effectLst/>
                <a:latin typeface="Helvetica" panose="020B0604020202020204" pitchFamily="34" charset="0"/>
              </a:rPr>
              <a:t> Key python decencies </a:t>
            </a:r>
          </a:p>
          <a:p>
            <a:pPr lvl="1">
              <a:buFont typeface="Wingdings" panose="05000000000000000000" pitchFamily="2" charset="2"/>
              <a:buChar char="§"/>
            </a:pPr>
            <a:r>
              <a:rPr lang="en-US" b="0" i="0" dirty="0">
                <a:effectLst/>
                <a:latin typeface="Helvetica" panose="020B0604020202020204" pitchFamily="34" charset="0"/>
              </a:rPr>
              <a:t>PYQT6  - Python GUI packages</a:t>
            </a:r>
          </a:p>
          <a:p>
            <a:pPr lvl="1">
              <a:buFont typeface="Wingdings" panose="05000000000000000000" pitchFamily="2" charset="2"/>
              <a:buChar char="§"/>
            </a:pPr>
            <a:r>
              <a:rPr lang="en-US" dirty="0" err="1">
                <a:latin typeface="Helvetica" panose="020B0604020202020204" pitchFamily="34" charset="0"/>
              </a:rPr>
              <a:t>DataProfiler</a:t>
            </a:r>
            <a:r>
              <a:rPr lang="en-US" dirty="0">
                <a:latin typeface="Helvetica" panose="020B0604020202020204" pitchFamily="34" charset="0"/>
              </a:rPr>
              <a:t> – Data statistics collection</a:t>
            </a:r>
            <a:endParaRPr lang="en-US" b="0" i="0" dirty="0">
              <a:effectLst/>
              <a:latin typeface="Helvetica" panose="020B0604020202020204" pitchFamily="34" charset="0"/>
            </a:endParaRPr>
          </a:p>
          <a:p>
            <a:pPr lvl="1">
              <a:buFont typeface="Wingdings" panose="05000000000000000000" pitchFamily="2" charset="2"/>
              <a:buChar char="§"/>
            </a:pPr>
            <a:r>
              <a:rPr lang="en-US" b="0" i="0" dirty="0" err="1">
                <a:effectLst/>
                <a:latin typeface="Helvetica" panose="020B0604020202020204" pitchFamily="34" charset="0"/>
              </a:rPr>
              <a:t>xgboost</a:t>
            </a:r>
            <a:r>
              <a:rPr lang="en-US" b="0" i="0" dirty="0">
                <a:effectLst/>
                <a:latin typeface="Helvetica" panose="020B0604020202020204" pitchFamily="34" charset="0"/>
              </a:rPr>
              <a:t> – Machine learning Library</a:t>
            </a:r>
          </a:p>
          <a:p>
            <a:pPr lvl="1">
              <a:buFont typeface="Wingdings" panose="05000000000000000000" pitchFamily="2" charset="2"/>
              <a:buChar char="§"/>
            </a:pPr>
            <a:r>
              <a:rPr lang="en-US" dirty="0" err="1">
                <a:latin typeface="Helvetica" panose="020B0604020202020204" pitchFamily="34" charset="0"/>
              </a:rPr>
              <a:t>SqlAlchemy</a:t>
            </a:r>
            <a:r>
              <a:rPr lang="en-US" dirty="0">
                <a:latin typeface="Helvetica" panose="020B0604020202020204" pitchFamily="34" charset="0"/>
              </a:rPr>
              <a:t> – Python SQL toolkit and Object Relational Mapper for Database connection </a:t>
            </a:r>
          </a:p>
          <a:p>
            <a:pPr marL="201168" lvl="1" indent="0">
              <a:buNone/>
            </a:pPr>
            <a:endParaRPr lang="en-US" b="0" i="0" dirty="0">
              <a:effectLst/>
              <a:latin typeface="Helvetica" panose="020B0604020202020204" pitchFamily="34" charset="0"/>
            </a:endParaRPr>
          </a:p>
        </p:txBody>
      </p:sp>
    </p:spTree>
    <p:extLst>
      <p:ext uri="{BB962C8B-B14F-4D97-AF65-F5344CB8AC3E}">
        <p14:creationId xmlns:p14="http://schemas.microsoft.com/office/powerpoint/2010/main" val="15274395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2A26CF45-6023-9266-B27E-F7B6CF1348B0}"/>
              </a:ext>
            </a:extLst>
          </p:cNvPr>
          <p:cNvSpPr>
            <a:spLocks noGrp="1"/>
          </p:cNvSpPr>
          <p:nvPr>
            <p:ph type="title"/>
          </p:nvPr>
        </p:nvSpPr>
        <p:spPr>
          <a:xfrm>
            <a:off x="492370" y="605896"/>
            <a:ext cx="3084844" cy="5646208"/>
          </a:xfrm>
        </p:spPr>
        <p:txBody>
          <a:bodyPr anchor="ctr">
            <a:normAutofit/>
          </a:bodyPr>
          <a:lstStyle/>
          <a:p>
            <a:r>
              <a:rPr lang="en-US" sz="3600">
                <a:solidFill>
                  <a:srgbClr val="FFFFFF"/>
                </a:solidFill>
              </a:rPr>
              <a:t>Motivation </a:t>
            </a:r>
          </a:p>
        </p:txBody>
      </p:sp>
      <p:sp>
        <p:nvSpPr>
          <p:cNvPr id="12" name="Rectangle 11">
            <a:extLst>
              <a:ext uri="{FF2B5EF4-FFF2-40B4-BE49-F238E27FC236}">
                <a16:creationId xmlns:a16="http://schemas.microsoft.com/office/drawing/2014/main" id="{054B3F04-9EAC-45C0-B3CE-0387EEA10A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Content Placeholder 2">
            <a:extLst>
              <a:ext uri="{FF2B5EF4-FFF2-40B4-BE49-F238E27FC236}">
                <a16:creationId xmlns:a16="http://schemas.microsoft.com/office/drawing/2014/main" id="{974E630F-CF38-83F7-F883-11D3ADFFD567}"/>
              </a:ext>
            </a:extLst>
          </p:cNvPr>
          <p:cNvSpPr>
            <a:spLocks noGrp="1"/>
          </p:cNvSpPr>
          <p:nvPr>
            <p:ph idx="1"/>
          </p:nvPr>
        </p:nvSpPr>
        <p:spPr>
          <a:xfrm>
            <a:off x="4742016" y="605896"/>
            <a:ext cx="6413663" cy="5646208"/>
          </a:xfrm>
        </p:spPr>
        <p:txBody>
          <a:bodyPr anchor="ctr">
            <a:normAutofit/>
          </a:bodyPr>
          <a:lstStyle/>
          <a:p>
            <a:r>
              <a:rPr lang="en-US" b="0" i="0" u="none" strike="noStrike" dirty="0">
                <a:effectLst/>
                <a:latin typeface="Arial" panose="020B0604020202020204" pitchFamily="34" charset="0"/>
              </a:rPr>
              <a:t>Before local data generation sites submit to the </a:t>
            </a:r>
            <a:r>
              <a:rPr lang="en-US" b="0" i="0" u="none" strike="noStrike" dirty="0" err="1">
                <a:effectLst/>
                <a:latin typeface="Arial" panose="020B0604020202020204" pitchFamily="34" charset="0"/>
              </a:rPr>
              <a:t>RADx</a:t>
            </a:r>
            <a:r>
              <a:rPr lang="en-US" b="0" i="0" u="none" strike="noStrike" dirty="0">
                <a:effectLst/>
                <a:latin typeface="Arial" panose="020B0604020202020204" pitchFamily="34" charset="0"/>
              </a:rPr>
              <a:t>-rad data coordination center, one common task is de-identification. </a:t>
            </a:r>
          </a:p>
          <a:p>
            <a:endParaRPr lang="en-US" dirty="0">
              <a:latin typeface="Arial" panose="020B0604020202020204" pitchFamily="34" charset="0"/>
            </a:endParaRPr>
          </a:p>
          <a:p>
            <a:r>
              <a:rPr lang="en-US" b="0" i="0" u="none" strike="noStrike" dirty="0">
                <a:effectLst/>
                <a:latin typeface="Arial" panose="020B0604020202020204" pitchFamily="34" charset="0"/>
              </a:rPr>
              <a:t>Data de-identification can be very tedious and error-prone when done manually. This is because it requires a lot of attention to detail and can be easy to make mistakes. </a:t>
            </a:r>
          </a:p>
          <a:p>
            <a:endParaRPr lang="en-US" dirty="0">
              <a:latin typeface="Arial" panose="020B0604020202020204" pitchFamily="34" charset="0"/>
            </a:endParaRPr>
          </a:p>
          <a:p>
            <a:r>
              <a:rPr lang="en-US" dirty="0">
                <a:latin typeface="Arial" panose="020B0604020202020204" pitchFamily="34" charset="0"/>
              </a:rPr>
              <a:t>The </a:t>
            </a:r>
            <a:r>
              <a:rPr lang="en-US" dirty="0" err="1">
                <a:latin typeface="Arial" panose="020B0604020202020204" pitchFamily="34" charset="0"/>
              </a:rPr>
              <a:t>RADx</a:t>
            </a:r>
            <a:r>
              <a:rPr lang="en-US" dirty="0">
                <a:latin typeface="Arial" panose="020B0604020202020204" pitchFamily="34" charset="0"/>
              </a:rPr>
              <a:t>-rad team </a:t>
            </a:r>
            <a:r>
              <a:rPr lang="en-US" b="0" i="0" u="none" strike="noStrike" dirty="0">
                <a:effectLst/>
                <a:latin typeface="Arial" panose="020B0604020202020204" pitchFamily="34" charset="0"/>
              </a:rPr>
              <a:t>will help to automate and optimize the de-identification and transformation process, improving the efficiency of data preparation.</a:t>
            </a:r>
            <a:endParaRPr lang="en-US" dirty="0"/>
          </a:p>
        </p:txBody>
      </p:sp>
    </p:spTree>
    <p:extLst>
      <p:ext uri="{BB962C8B-B14F-4D97-AF65-F5344CB8AC3E}">
        <p14:creationId xmlns:p14="http://schemas.microsoft.com/office/powerpoint/2010/main" val="7924303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B35086-8BCD-4E05-8F32-7AE660EE9A0E}"/>
              </a:ext>
            </a:extLst>
          </p:cNvPr>
          <p:cNvSpPr>
            <a:spLocks noGrp="1"/>
          </p:cNvSpPr>
          <p:nvPr>
            <p:ph type="title"/>
          </p:nvPr>
        </p:nvSpPr>
        <p:spPr>
          <a:xfrm>
            <a:off x="1097280" y="87086"/>
            <a:ext cx="10058400" cy="1450757"/>
          </a:xfrm>
        </p:spPr>
        <p:txBody>
          <a:bodyPr>
            <a:normAutofit/>
          </a:bodyPr>
          <a:lstStyle/>
          <a:p>
            <a:r>
              <a:rPr lang="en-US" b="1" dirty="0">
                <a:solidFill>
                  <a:srgbClr val="499FBC"/>
                </a:solidFill>
                <a:latin typeface="Calibri" panose="020F0502020204030204" pitchFamily="34" charset="0"/>
              </a:rPr>
              <a:t>Step 1: Select Database/Table </a:t>
            </a:r>
          </a:p>
        </p:txBody>
      </p:sp>
      <p:pic>
        <p:nvPicPr>
          <p:cNvPr id="2050" name="Picture 2" descr="select_source_db.JPG (461×20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907" y="2067505"/>
            <a:ext cx="4054797" cy="175913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csv_files.JPG (485×14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40704" y="3942841"/>
            <a:ext cx="4619625" cy="135255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0" y="1698173"/>
            <a:ext cx="1893147" cy="369332"/>
          </a:xfrm>
          <a:prstGeom prst="rect">
            <a:avLst/>
          </a:prstGeom>
          <a:noFill/>
        </p:spPr>
        <p:txBody>
          <a:bodyPr wrap="none" rtlCol="0">
            <a:spAutoFit/>
          </a:bodyPr>
          <a:lstStyle/>
          <a:p>
            <a:r>
              <a:rPr lang="en-US" dirty="0"/>
              <a:t>Select source data</a:t>
            </a:r>
          </a:p>
        </p:txBody>
      </p:sp>
      <p:sp>
        <p:nvSpPr>
          <p:cNvPr id="6" name="TextBox 5"/>
          <p:cNvSpPr txBox="1"/>
          <p:nvPr/>
        </p:nvSpPr>
        <p:spPr>
          <a:xfrm>
            <a:off x="4140704" y="3564800"/>
            <a:ext cx="1981633" cy="369332"/>
          </a:xfrm>
          <a:prstGeom prst="rect">
            <a:avLst/>
          </a:prstGeom>
          <a:noFill/>
        </p:spPr>
        <p:txBody>
          <a:bodyPr wrap="none" rtlCol="0">
            <a:spAutoFit/>
          </a:bodyPr>
          <a:lstStyle/>
          <a:p>
            <a:r>
              <a:rPr lang="en-US" dirty="0"/>
              <a:t>Folder for CSV Files</a:t>
            </a:r>
          </a:p>
        </p:txBody>
      </p:sp>
      <p:pic>
        <p:nvPicPr>
          <p:cNvPr id="7" name="Picture 6"/>
          <p:cNvPicPr>
            <a:picLocks noChangeAspect="1"/>
          </p:cNvPicPr>
          <p:nvPr/>
        </p:nvPicPr>
        <p:blipFill>
          <a:blip r:embed="rId4"/>
          <a:stretch>
            <a:fillRect/>
          </a:stretch>
        </p:blipFill>
        <p:spPr>
          <a:xfrm>
            <a:off x="4226611" y="2292240"/>
            <a:ext cx="6333989" cy="656110"/>
          </a:xfrm>
          <a:prstGeom prst="rect">
            <a:avLst/>
          </a:prstGeom>
        </p:spPr>
      </p:pic>
      <p:sp>
        <p:nvSpPr>
          <p:cNvPr id="10" name="TextBox 9"/>
          <p:cNvSpPr txBox="1"/>
          <p:nvPr/>
        </p:nvSpPr>
        <p:spPr>
          <a:xfrm>
            <a:off x="4140704" y="1665458"/>
            <a:ext cx="5927585" cy="646331"/>
          </a:xfrm>
          <a:prstGeom prst="rect">
            <a:avLst/>
          </a:prstGeom>
          <a:noFill/>
        </p:spPr>
        <p:txBody>
          <a:bodyPr wrap="none" rtlCol="0">
            <a:spAutoFit/>
          </a:bodyPr>
          <a:lstStyle/>
          <a:p>
            <a:r>
              <a:rPr lang="en-US" dirty="0"/>
              <a:t>PostgreSQL database  - will support more database type soon</a:t>
            </a:r>
          </a:p>
          <a:p>
            <a:r>
              <a:rPr lang="en-US" dirty="0"/>
              <a:t>Setup in config.py</a:t>
            </a:r>
          </a:p>
        </p:txBody>
      </p:sp>
      <p:cxnSp>
        <p:nvCxnSpPr>
          <p:cNvPr id="9" name="Straight Arrow Connector 8"/>
          <p:cNvCxnSpPr/>
          <p:nvPr/>
        </p:nvCxnSpPr>
        <p:spPr>
          <a:xfrm flipV="1">
            <a:off x="3823064" y="2198133"/>
            <a:ext cx="1097280" cy="10189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3849190" y="3356373"/>
            <a:ext cx="1278981" cy="11234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054" name="Picture 6" descr="select_table.JPG (246×34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95930" y="3074814"/>
            <a:ext cx="2696070" cy="3792035"/>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p:cNvSpPr txBox="1"/>
          <p:nvPr/>
        </p:nvSpPr>
        <p:spPr>
          <a:xfrm>
            <a:off x="9403976" y="2753905"/>
            <a:ext cx="1386533" cy="369332"/>
          </a:xfrm>
          <a:prstGeom prst="rect">
            <a:avLst/>
          </a:prstGeom>
          <a:noFill/>
        </p:spPr>
        <p:txBody>
          <a:bodyPr wrap="none" rtlCol="0">
            <a:spAutoFit/>
          </a:bodyPr>
          <a:lstStyle/>
          <a:p>
            <a:r>
              <a:rPr lang="en-US" dirty="0"/>
              <a:t>Select Tables</a:t>
            </a:r>
          </a:p>
        </p:txBody>
      </p:sp>
      <p:sp>
        <p:nvSpPr>
          <p:cNvPr id="15" name="Right Arrow 14"/>
          <p:cNvSpPr/>
          <p:nvPr/>
        </p:nvSpPr>
        <p:spPr>
          <a:xfrm>
            <a:off x="8292353" y="3523129"/>
            <a:ext cx="1111623" cy="1613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phic 3" descr="Badge 1 with solid fill">
            <a:extLst>
              <a:ext uri="{FF2B5EF4-FFF2-40B4-BE49-F238E27FC236}">
                <a16:creationId xmlns:a16="http://schemas.microsoft.com/office/drawing/2014/main" id="{1BE0B565-069F-C8EB-7243-9F5DCBD20287}"/>
              </a:ext>
            </a:extLst>
          </p:cNvPr>
          <p:cNvPicPr>
            <a:picLocks noChangeAspect="1"/>
          </p:cNvPicPr>
          <p:nvPr/>
        </p:nvPicPr>
        <p:blipFill>
          <a:blip r:embed="rId6" cstate="hq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210787" y="1991097"/>
            <a:ext cx="646331" cy="646331"/>
          </a:xfrm>
          <a:prstGeom prst="rect">
            <a:avLst/>
          </a:prstGeom>
        </p:spPr>
      </p:pic>
    </p:spTree>
    <p:extLst>
      <p:ext uri="{BB962C8B-B14F-4D97-AF65-F5344CB8AC3E}">
        <p14:creationId xmlns:p14="http://schemas.microsoft.com/office/powerpoint/2010/main" val="31469655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B35086-8BCD-4E05-8F32-7AE660EE9A0E}"/>
              </a:ext>
            </a:extLst>
          </p:cNvPr>
          <p:cNvSpPr>
            <a:spLocks noGrp="1"/>
          </p:cNvSpPr>
          <p:nvPr>
            <p:ph type="title"/>
          </p:nvPr>
        </p:nvSpPr>
        <p:spPr>
          <a:xfrm>
            <a:off x="654237" y="105252"/>
            <a:ext cx="10058400" cy="1450757"/>
          </a:xfrm>
        </p:spPr>
        <p:txBody>
          <a:bodyPr>
            <a:normAutofit/>
          </a:bodyPr>
          <a:lstStyle/>
          <a:p>
            <a:r>
              <a:rPr lang="en-US" b="1" dirty="0">
                <a:solidFill>
                  <a:srgbClr val="499FBC"/>
                </a:solidFill>
                <a:latin typeface="Calibri" panose="020F0502020204030204" pitchFamily="34" charset="0"/>
              </a:rPr>
              <a:t>Step 2: Profiling </a:t>
            </a:r>
          </a:p>
        </p:txBody>
      </p:sp>
      <p:pic>
        <p:nvPicPr>
          <p:cNvPr id="3074" name="Picture 2" descr="Profiling.JPG (611×21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4429" y="4258879"/>
            <a:ext cx="5819775" cy="2028826"/>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Profiling_result.JPG (426×49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94235" y="1815929"/>
            <a:ext cx="3761222" cy="4396921"/>
          </a:xfrm>
          <a:prstGeom prst="rect">
            <a:avLst/>
          </a:prstGeom>
          <a:noFill/>
          <a:extLst>
            <a:ext uri="{909E8E84-426E-40DD-AFC4-6F175D3DCCD1}">
              <a14:hiddenFill xmlns:a14="http://schemas.microsoft.com/office/drawing/2010/main">
                <a:solidFill>
                  <a:srgbClr val="FFFFFF"/>
                </a:solidFill>
              </a14:hiddenFill>
            </a:ext>
          </a:extLst>
        </p:spPr>
      </p:pic>
      <p:sp>
        <p:nvSpPr>
          <p:cNvPr id="3" name="Down Arrow 2"/>
          <p:cNvSpPr/>
          <p:nvPr/>
        </p:nvSpPr>
        <p:spPr>
          <a:xfrm>
            <a:off x="1054337" y="4462608"/>
            <a:ext cx="182880" cy="33131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Arrow Connector 14"/>
          <p:cNvCxnSpPr>
            <a:cxnSpLocks/>
          </p:cNvCxnSpPr>
          <p:nvPr/>
        </p:nvCxnSpPr>
        <p:spPr>
          <a:xfrm flipV="1">
            <a:off x="2917371" y="4719762"/>
            <a:ext cx="4532007" cy="148329"/>
          </a:xfrm>
          <a:prstGeom prst="straightConnector1">
            <a:avLst/>
          </a:prstGeom>
          <a:ln w="101600">
            <a:tailEnd type="triangle"/>
          </a:ln>
        </p:spPr>
        <p:style>
          <a:lnRef idx="1">
            <a:schemeClr val="accent1"/>
          </a:lnRef>
          <a:fillRef idx="0">
            <a:schemeClr val="accent1"/>
          </a:fillRef>
          <a:effectRef idx="0">
            <a:schemeClr val="accent1"/>
          </a:effectRef>
          <a:fontRef idx="minor">
            <a:schemeClr val="tx1"/>
          </a:fontRef>
        </p:style>
      </p:cxnSp>
      <p:pic>
        <p:nvPicPr>
          <p:cNvPr id="6" name="Graphic 5" descr="Badge outline">
            <a:extLst>
              <a:ext uri="{FF2B5EF4-FFF2-40B4-BE49-F238E27FC236}">
                <a16:creationId xmlns:a16="http://schemas.microsoft.com/office/drawing/2014/main" id="{419AAB38-9717-3ED0-10FC-A9655D5ACF81}"/>
              </a:ext>
            </a:extLst>
          </p:cNvPr>
          <p:cNvPicPr>
            <a:picLocks noChangeAspect="1"/>
          </p:cNvPicPr>
          <p:nvPr/>
        </p:nvPicPr>
        <p:blipFill>
          <a:blip r:embed="rId4" cstate="hq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54011" y="3819078"/>
            <a:ext cx="583531" cy="583531"/>
          </a:xfrm>
          <a:prstGeom prst="rect">
            <a:avLst/>
          </a:prstGeom>
        </p:spPr>
      </p:pic>
      <p:sp>
        <p:nvSpPr>
          <p:cNvPr id="7" name="TextBox 6">
            <a:extLst>
              <a:ext uri="{FF2B5EF4-FFF2-40B4-BE49-F238E27FC236}">
                <a16:creationId xmlns:a16="http://schemas.microsoft.com/office/drawing/2014/main" id="{F75659CB-0F0F-45AD-0B9F-B24940A60B68}"/>
              </a:ext>
            </a:extLst>
          </p:cNvPr>
          <p:cNvSpPr txBox="1"/>
          <p:nvPr/>
        </p:nvSpPr>
        <p:spPr>
          <a:xfrm>
            <a:off x="482261" y="1801024"/>
            <a:ext cx="6138431" cy="2031325"/>
          </a:xfrm>
          <a:prstGeom prst="rect">
            <a:avLst/>
          </a:prstGeom>
          <a:noFill/>
        </p:spPr>
        <p:txBody>
          <a:bodyPr wrap="square" rtlCol="0">
            <a:spAutoFit/>
          </a:bodyPr>
          <a:lstStyle/>
          <a:p>
            <a:pPr marL="285750" indent="-285750">
              <a:buFont typeface="Arial" panose="020B0604020202020204" pitchFamily="34" charset="0"/>
              <a:buChar char="•"/>
            </a:pPr>
            <a:r>
              <a:rPr lang="en-US" dirty="0"/>
              <a:t>Select “Generate DB profile” and let the algorithm calculate statistics for each column </a:t>
            </a:r>
          </a:p>
          <a:p>
            <a:pPr marL="285750" indent="-285750">
              <a:buFont typeface="Arial" panose="020B0604020202020204" pitchFamily="34" charset="0"/>
              <a:buChar char="•"/>
            </a:pPr>
            <a:r>
              <a:rPr lang="en-US" dirty="0"/>
              <a:t>The statistics will be used to train the PHI detection algorithm</a:t>
            </a:r>
          </a:p>
          <a:p>
            <a:pPr marL="285750" indent="-285750">
              <a:buFont typeface="Arial" panose="020B0604020202020204" pitchFamily="34" charset="0"/>
              <a:buChar char="•"/>
            </a:pPr>
            <a:r>
              <a:rPr lang="en-US" dirty="0"/>
              <a:t>We will sample 1,000  records for statistics analysis.  The setup can be changed in config.py. </a:t>
            </a:r>
          </a:p>
          <a:p>
            <a:pPr marL="285750" indent="-285750">
              <a:buFont typeface="Arial" panose="020B0604020202020204" pitchFamily="34" charset="0"/>
              <a:buChar char="•"/>
            </a:pPr>
            <a:r>
              <a:rPr lang="en-US" dirty="0"/>
              <a:t>Reports can be read on the pop out window</a:t>
            </a:r>
          </a:p>
        </p:txBody>
      </p:sp>
    </p:spTree>
    <p:extLst>
      <p:ext uri="{BB962C8B-B14F-4D97-AF65-F5344CB8AC3E}">
        <p14:creationId xmlns:p14="http://schemas.microsoft.com/office/powerpoint/2010/main" val="23776420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B35086-8BCD-4E05-8F32-7AE660EE9A0E}"/>
              </a:ext>
            </a:extLst>
          </p:cNvPr>
          <p:cNvSpPr>
            <a:spLocks noGrp="1"/>
          </p:cNvSpPr>
          <p:nvPr>
            <p:ph type="title"/>
          </p:nvPr>
        </p:nvSpPr>
        <p:spPr>
          <a:xfrm>
            <a:off x="589503" y="190919"/>
            <a:ext cx="10058400" cy="1450757"/>
          </a:xfrm>
        </p:spPr>
        <p:txBody>
          <a:bodyPr>
            <a:normAutofit/>
          </a:bodyPr>
          <a:lstStyle/>
          <a:p>
            <a:r>
              <a:rPr lang="en-US" b="1" dirty="0">
                <a:solidFill>
                  <a:srgbClr val="499FBC"/>
                </a:solidFill>
                <a:latin typeface="Calibri" panose="020F0502020204030204" pitchFamily="34" charset="0"/>
              </a:rPr>
              <a:t>Step 3: Scanning and Reporting</a:t>
            </a:r>
          </a:p>
        </p:txBody>
      </p:sp>
      <p:pic>
        <p:nvPicPr>
          <p:cNvPr id="4098" name="Picture 2" descr="Scanning.JPG (619×19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024" y="1771068"/>
            <a:ext cx="5206700" cy="1615002"/>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Scan_result.JPG (817×51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985" y="3406168"/>
            <a:ext cx="5739996" cy="2871870"/>
          </a:xfrm>
          <a:prstGeom prst="rect">
            <a:avLst/>
          </a:prstGeom>
          <a:noFill/>
          <a:extLst>
            <a:ext uri="{909E8E84-426E-40DD-AFC4-6F175D3DCCD1}">
              <a14:hiddenFill xmlns:a14="http://schemas.microsoft.com/office/drawing/2010/main">
                <a:solidFill>
                  <a:srgbClr val="FFFFFF"/>
                </a:solidFill>
              </a14:hiddenFill>
            </a:ext>
          </a:extLst>
        </p:spPr>
      </p:pic>
      <p:sp>
        <p:nvSpPr>
          <p:cNvPr id="3" name="Down Arrow 2"/>
          <p:cNvSpPr/>
          <p:nvPr/>
        </p:nvSpPr>
        <p:spPr>
          <a:xfrm>
            <a:off x="3547068" y="1607512"/>
            <a:ext cx="180870" cy="36196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Arrow Connector 4"/>
          <p:cNvCxnSpPr>
            <a:cxnSpLocks/>
          </p:cNvCxnSpPr>
          <p:nvPr/>
        </p:nvCxnSpPr>
        <p:spPr>
          <a:xfrm>
            <a:off x="4504173" y="2286628"/>
            <a:ext cx="0" cy="1318218"/>
          </a:xfrm>
          <a:prstGeom prst="straightConnector1">
            <a:avLst/>
          </a:prstGeom>
          <a:ln w="101600">
            <a:tailEnd type="triangle"/>
          </a:ln>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a:blip r:embed="rId4"/>
          <a:stretch>
            <a:fillRect/>
          </a:stretch>
        </p:blipFill>
        <p:spPr>
          <a:xfrm>
            <a:off x="6082426" y="4996962"/>
            <a:ext cx="1095375" cy="1409700"/>
          </a:xfrm>
          <a:prstGeom prst="rect">
            <a:avLst/>
          </a:prstGeom>
        </p:spPr>
      </p:pic>
      <p:cxnSp>
        <p:nvCxnSpPr>
          <p:cNvPr id="12" name="Straight Arrow Connector 11"/>
          <p:cNvCxnSpPr>
            <a:cxnSpLocks/>
          </p:cNvCxnSpPr>
          <p:nvPr/>
        </p:nvCxnSpPr>
        <p:spPr>
          <a:xfrm>
            <a:off x="2079381" y="6115050"/>
            <a:ext cx="4003045" cy="0"/>
          </a:xfrm>
          <a:prstGeom prst="straightConnector1">
            <a:avLst/>
          </a:prstGeom>
          <a:ln w="101600">
            <a:tailEnd type="triangle"/>
          </a:ln>
        </p:spPr>
        <p:style>
          <a:lnRef idx="1">
            <a:schemeClr val="accent1"/>
          </a:lnRef>
          <a:fillRef idx="0">
            <a:schemeClr val="accent1"/>
          </a:fillRef>
          <a:effectRef idx="0">
            <a:schemeClr val="accent1"/>
          </a:effectRef>
          <a:fontRef idx="minor">
            <a:schemeClr val="tx1"/>
          </a:fontRef>
        </p:style>
      </p:cxnSp>
      <p:pic>
        <p:nvPicPr>
          <p:cNvPr id="7" name="Graphic 6" descr="Badge 3 outline">
            <a:extLst>
              <a:ext uri="{FF2B5EF4-FFF2-40B4-BE49-F238E27FC236}">
                <a16:creationId xmlns:a16="http://schemas.microsoft.com/office/drawing/2014/main" id="{D771C62D-830F-B968-354C-5BAC2B0B6D15}"/>
              </a:ext>
            </a:extLst>
          </p:cNvPr>
          <p:cNvPicPr>
            <a:picLocks noChangeAspect="1"/>
          </p:cNvPicPr>
          <p:nvPr/>
        </p:nvPicPr>
        <p:blipFill>
          <a:blip r:embed="rId5" cstate="hq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774257" y="1431917"/>
            <a:ext cx="557658" cy="557658"/>
          </a:xfrm>
          <a:prstGeom prst="rect">
            <a:avLst/>
          </a:prstGeom>
        </p:spPr>
      </p:pic>
      <p:sp>
        <p:nvSpPr>
          <p:cNvPr id="13" name="TextBox 12">
            <a:extLst>
              <a:ext uri="{FF2B5EF4-FFF2-40B4-BE49-F238E27FC236}">
                <a16:creationId xmlns:a16="http://schemas.microsoft.com/office/drawing/2014/main" id="{BD0A0CBB-A91C-799F-1386-6D2FFE368E70}"/>
              </a:ext>
            </a:extLst>
          </p:cNvPr>
          <p:cNvSpPr txBox="1"/>
          <p:nvPr/>
        </p:nvSpPr>
        <p:spPr>
          <a:xfrm>
            <a:off x="6954715" y="1969477"/>
            <a:ext cx="5051181" cy="1200329"/>
          </a:xfrm>
          <a:prstGeom prst="rect">
            <a:avLst/>
          </a:prstGeom>
          <a:noFill/>
        </p:spPr>
        <p:txBody>
          <a:bodyPr wrap="square" rtlCol="0">
            <a:spAutoFit/>
          </a:bodyPr>
          <a:lstStyle/>
          <a:p>
            <a:pPr marL="285750" indent="-285750">
              <a:buFont typeface="Arial" panose="020B0604020202020204" pitchFamily="34" charset="0"/>
              <a:buChar char="•"/>
            </a:pPr>
            <a:r>
              <a:rPr lang="en-US" dirty="0"/>
              <a:t>Select “Scan PHI” to run the PHI detection algorithm</a:t>
            </a:r>
          </a:p>
          <a:p>
            <a:pPr marL="285750" indent="-285750">
              <a:buFont typeface="Arial" panose="020B0604020202020204" pitchFamily="34" charset="0"/>
              <a:buChar char="•"/>
            </a:pPr>
            <a:r>
              <a:rPr lang="en-US" dirty="0"/>
              <a:t>Results will show in a tabular format</a:t>
            </a:r>
          </a:p>
          <a:p>
            <a:pPr marL="285750" indent="-285750">
              <a:buFont typeface="Arial" panose="020B0604020202020204" pitchFamily="34" charset="0"/>
              <a:buChar char="•"/>
            </a:pPr>
            <a:r>
              <a:rPr lang="en-US" dirty="0"/>
              <a:t>Can be saved in excel sheet </a:t>
            </a:r>
          </a:p>
        </p:txBody>
      </p:sp>
    </p:spTree>
    <p:extLst>
      <p:ext uri="{BB962C8B-B14F-4D97-AF65-F5344CB8AC3E}">
        <p14:creationId xmlns:p14="http://schemas.microsoft.com/office/powerpoint/2010/main" val="1360040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0">
            <a:extLst>
              <a:ext uri="{FF2B5EF4-FFF2-40B4-BE49-F238E27FC236}">
                <a16:creationId xmlns:a16="http://schemas.microsoft.com/office/drawing/2014/main" id="{44CC594A-A820-450F-B363-C19201FCFE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20" name="Rectangle 12">
            <a:extLst>
              <a:ext uri="{FF2B5EF4-FFF2-40B4-BE49-F238E27FC236}">
                <a16:creationId xmlns:a16="http://schemas.microsoft.com/office/drawing/2014/main" id="{59FAB3DA-E9ED-4574-ABCC-378BC0FF1B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D322B90A-BC7B-949C-6445-5B6653715990}"/>
              </a:ext>
            </a:extLst>
          </p:cNvPr>
          <p:cNvSpPr>
            <a:spLocks noGrp="1"/>
          </p:cNvSpPr>
          <p:nvPr>
            <p:ph type="title"/>
          </p:nvPr>
        </p:nvSpPr>
        <p:spPr>
          <a:xfrm>
            <a:off x="492370" y="516835"/>
            <a:ext cx="3084844" cy="2103875"/>
          </a:xfrm>
        </p:spPr>
        <p:txBody>
          <a:bodyPr vert="horz" lIns="91440" tIns="45720" rIns="91440" bIns="45720" rtlCol="0" anchor="b">
            <a:normAutofit/>
          </a:bodyPr>
          <a:lstStyle/>
          <a:p>
            <a:r>
              <a:rPr lang="en-US" sz="3600">
                <a:solidFill>
                  <a:srgbClr val="FFFFFF"/>
                </a:solidFill>
              </a:rPr>
              <a:t>Step 4: Fill in </a:t>
            </a:r>
            <a:r>
              <a:rPr lang="en-US" altLang="zh-CN" sz="3600">
                <a:solidFill>
                  <a:srgbClr val="FFFFFF"/>
                </a:solidFill>
              </a:rPr>
              <a:t>HIPPA Safe Harbor Checklist</a:t>
            </a:r>
            <a:endParaRPr lang="en-US" sz="3600">
              <a:solidFill>
                <a:srgbClr val="FFFFFF"/>
              </a:solidFill>
            </a:endParaRPr>
          </a:p>
        </p:txBody>
      </p:sp>
      <p:sp>
        <p:nvSpPr>
          <p:cNvPr id="6" name="TextBox 5">
            <a:extLst>
              <a:ext uri="{FF2B5EF4-FFF2-40B4-BE49-F238E27FC236}">
                <a16:creationId xmlns:a16="http://schemas.microsoft.com/office/drawing/2014/main" id="{8681CE05-55E2-D04F-3D12-13FB3935B17D}"/>
              </a:ext>
            </a:extLst>
          </p:cNvPr>
          <p:cNvSpPr txBox="1"/>
          <p:nvPr/>
        </p:nvSpPr>
        <p:spPr>
          <a:xfrm>
            <a:off x="492371" y="2653800"/>
            <a:ext cx="3084844" cy="3335519"/>
          </a:xfrm>
          <a:prstGeom prst="rect">
            <a:avLst/>
          </a:prstGeom>
        </p:spPr>
        <p:txBody>
          <a:bodyPr vert="horz" lIns="0" tIns="45720" rIns="0" bIns="45720" rtlCol="0">
            <a:normAutofit/>
          </a:bodyPr>
          <a:lstStyle/>
          <a:p>
            <a:pPr marL="285750" indent="-285750" defTabSz="914400">
              <a:lnSpc>
                <a:spcPct val="90000"/>
              </a:lnSpc>
              <a:spcAft>
                <a:spcPts val="600"/>
              </a:spcAft>
              <a:buClr>
                <a:schemeClr val="accent1"/>
              </a:buClr>
              <a:buFont typeface="Calibri" panose="020F0502020204030204" pitchFamily="34" charset="0"/>
              <a:buChar char="•"/>
            </a:pPr>
            <a:r>
              <a:rPr lang="en-US" sz="1500">
                <a:solidFill>
                  <a:srgbClr val="FFFFFF"/>
                </a:solidFill>
              </a:rPr>
              <a:t>Remove the identified PHI columns or cover the privacy information</a:t>
            </a:r>
          </a:p>
          <a:p>
            <a:pPr marL="285750" indent="-285750" defTabSz="914400">
              <a:lnSpc>
                <a:spcPct val="90000"/>
              </a:lnSpc>
              <a:spcAft>
                <a:spcPts val="600"/>
              </a:spcAft>
              <a:buClr>
                <a:schemeClr val="accent1"/>
              </a:buClr>
              <a:buFont typeface="Calibri" panose="020F0502020204030204" pitchFamily="34" charset="0"/>
              <a:buChar char="•"/>
            </a:pPr>
            <a:r>
              <a:rPr lang="en-US" sz="1500">
                <a:solidFill>
                  <a:srgbClr val="FFFFFF"/>
                </a:solidFill>
              </a:rPr>
              <a:t>Fill in the Checklist form</a:t>
            </a:r>
          </a:p>
          <a:p>
            <a:pPr marL="285750" indent="-285750" defTabSz="914400">
              <a:lnSpc>
                <a:spcPct val="90000"/>
              </a:lnSpc>
              <a:spcAft>
                <a:spcPts val="600"/>
              </a:spcAft>
              <a:buClr>
                <a:schemeClr val="accent1"/>
              </a:buClr>
              <a:buFont typeface="Calibri" panose="020F0502020204030204" pitchFamily="34" charset="0"/>
              <a:buChar char="•"/>
            </a:pPr>
            <a:r>
              <a:rPr lang="en-US" sz="1500">
                <a:solidFill>
                  <a:srgbClr val="FFFFFF"/>
                </a:solidFill>
              </a:rPr>
              <a:t>Share data</a:t>
            </a:r>
          </a:p>
        </p:txBody>
      </p:sp>
      <p:sp>
        <p:nvSpPr>
          <p:cNvPr id="21" name="Rectangle 14">
            <a:extLst>
              <a:ext uri="{FF2B5EF4-FFF2-40B4-BE49-F238E27FC236}">
                <a16:creationId xmlns:a16="http://schemas.microsoft.com/office/drawing/2014/main" id="{53B8D6B0-55D6-48DC-86D8-FD95D5F118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5" name="Content Placeholder 4">
            <a:extLst>
              <a:ext uri="{FF2B5EF4-FFF2-40B4-BE49-F238E27FC236}">
                <a16:creationId xmlns:a16="http://schemas.microsoft.com/office/drawing/2014/main" id="{94D7B76C-1251-1AFE-2FB1-5E869F1E95B4}"/>
              </a:ext>
            </a:extLst>
          </p:cNvPr>
          <p:cNvPicPr>
            <a:picLocks noGrp="1" noChangeAspect="1"/>
          </p:cNvPicPr>
          <p:nvPr>
            <p:ph idx="1"/>
          </p:nvPr>
        </p:nvPicPr>
        <p:blipFill rotWithShape="1">
          <a:blip r:embed="rId2"/>
          <a:srcRect b="22638"/>
          <a:stretch/>
        </p:blipFill>
        <p:spPr>
          <a:xfrm>
            <a:off x="4842459" y="640080"/>
            <a:ext cx="6597197" cy="5577840"/>
          </a:xfrm>
          <a:prstGeom prst="rect">
            <a:avLst/>
          </a:prstGeom>
        </p:spPr>
      </p:pic>
    </p:spTree>
    <p:extLst>
      <p:ext uri="{BB962C8B-B14F-4D97-AF65-F5344CB8AC3E}">
        <p14:creationId xmlns:p14="http://schemas.microsoft.com/office/powerpoint/2010/main" val="15642737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77964" y="1732750"/>
            <a:ext cx="4206503" cy="1300089"/>
          </a:xfrm>
        </p:spPr>
        <p:txBody>
          <a:bodyPr>
            <a:normAutofit/>
          </a:bodyPr>
          <a:lstStyle/>
          <a:p>
            <a:pPr algn="r"/>
            <a:r>
              <a:rPr lang="en-US" altLang="zh-CN" b="1" dirty="0">
                <a:solidFill>
                  <a:srgbClr val="499FBC"/>
                </a:solidFill>
                <a:latin typeface="Calibri" panose="020F0502020204030204" pitchFamily="34" charset="0"/>
              </a:rPr>
              <a:t>Experiments</a:t>
            </a:r>
            <a:endParaRPr lang="en-US" altLang="en-US" b="1" dirty="0">
              <a:solidFill>
                <a:srgbClr val="499FBC"/>
              </a:solidFill>
              <a:latin typeface="Calibri" panose="020F0502020204030204" pitchFamily="34" charset="0"/>
            </a:endParaRPr>
          </a:p>
        </p:txBody>
      </p:sp>
    </p:spTree>
    <p:extLst>
      <p:ext uri="{BB962C8B-B14F-4D97-AF65-F5344CB8AC3E}">
        <p14:creationId xmlns:p14="http://schemas.microsoft.com/office/powerpoint/2010/main" val="13397253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B38972-11F1-4D5F-BC51-41A407B27A6B}"/>
              </a:ext>
            </a:extLst>
          </p:cNvPr>
          <p:cNvSpPr>
            <a:spLocks noGrp="1"/>
          </p:cNvSpPr>
          <p:nvPr>
            <p:ph type="title"/>
          </p:nvPr>
        </p:nvSpPr>
        <p:spPr/>
        <p:txBody>
          <a:bodyPr/>
          <a:lstStyle/>
          <a:p>
            <a:r>
              <a:rPr lang="en-US" sz="4400" b="1" dirty="0">
                <a:solidFill>
                  <a:srgbClr val="499FBC"/>
                </a:solidFill>
                <a:latin typeface="Calibri"/>
                <a:cs typeface="Calibri"/>
              </a:rPr>
              <a:t>Experiment</a:t>
            </a:r>
          </a:p>
        </p:txBody>
      </p:sp>
      <p:sp>
        <p:nvSpPr>
          <p:cNvPr id="3" name="Content Placeholder 2">
            <a:extLst>
              <a:ext uri="{FF2B5EF4-FFF2-40B4-BE49-F238E27FC236}">
                <a16:creationId xmlns:a16="http://schemas.microsoft.com/office/drawing/2014/main" id="{DA38C77A-F83B-4A18-98B3-B057FB7912E2}"/>
              </a:ext>
            </a:extLst>
          </p:cNvPr>
          <p:cNvSpPr>
            <a:spLocks noGrp="1"/>
          </p:cNvSpPr>
          <p:nvPr>
            <p:ph idx="1"/>
          </p:nvPr>
        </p:nvSpPr>
        <p:spPr>
          <a:xfrm>
            <a:off x="1097280" y="1845734"/>
            <a:ext cx="10282774" cy="4023360"/>
          </a:xfrm>
        </p:spPr>
        <p:txBody>
          <a:bodyPr/>
          <a:lstStyle/>
          <a:p>
            <a:r>
              <a:rPr lang="en-US" sz="1800" dirty="0">
                <a:solidFill>
                  <a:schemeClr val="tx1"/>
                </a:solidFill>
              </a:rPr>
              <a:t>ML model is trained on local structured EHR data: </a:t>
            </a:r>
          </a:p>
          <a:p>
            <a:pPr lvl="1"/>
            <a:r>
              <a:rPr lang="en-US" dirty="0">
                <a:solidFill>
                  <a:schemeClr val="tx1"/>
                </a:solidFill>
              </a:rPr>
              <a:t>The data contains 5,000 patients (rows)</a:t>
            </a:r>
          </a:p>
          <a:p>
            <a:pPr lvl="1"/>
            <a:r>
              <a:rPr lang="en-US" dirty="0">
                <a:solidFill>
                  <a:schemeClr val="tx1"/>
                </a:solidFill>
              </a:rPr>
              <a:t>Near 1,000 columns with 67 columns being PHI</a:t>
            </a:r>
          </a:p>
          <a:p>
            <a:pPr lvl="1"/>
            <a:r>
              <a:rPr lang="en-US" dirty="0">
                <a:solidFill>
                  <a:schemeClr val="tx1"/>
                </a:solidFill>
              </a:rPr>
              <a:t>The </a:t>
            </a:r>
            <a:r>
              <a:rPr lang="en-US" altLang="zh-CN" dirty="0">
                <a:solidFill>
                  <a:schemeClr val="tx1"/>
                </a:solidFill>
              </a:rPr>
              <a:t>model</a:t>
            </a:r>
            <a:r>
              <a:rPr lang="en-US" dirty="0">
                <a:solidFill>
                  <a:schemeClr val="tx1"/>
                </a:solidFill>
              </a:rPr>
              <a:t> engineered 37 statistical values from each column to be the features to train the algorithm</a:t>
            </a:r>
          </a:p>
          <a:p>
            <a:endParaRPr lang="en-US" dirty="0">
              <a:solidFill>
                <a:schemeClr val="tx1"/>
              </a:solidFill>
            </a:endParaRPr>
          </a:p>
        </p:txBody>
      </p:sp>
      <p:pic>
        <p:nvPicPr>
          <p:cNvPr id="4" name="image4.png">
            <a:extLst>
              <a:ext uri="{FF2B5EF4-FFF2-40B4-BE49-F238E27FC236}">
                <a16:creationId xmlns:a16="http://schemas.microsoft.com/office/drawing/2014/main" id="{F4C934D9-7BA9-4C9B-8F7A-546BAD58B4BD}"/>
              </a:ext>
            </a:extLst>
          </p:cNvPr>
          <p:cNvPicPr/>
          <p:nvPr/>
        </p:nvPicPr>
        <p:blipFill>
          <a:blip r:embed="rId2"/>
          <a:srcRect/>
          <a:stretch>
            <a:fillRect/>
          </a:stretch>
        </p:blipFill>
        <p:spPr>
          <a:xfrm>
            <a:off x="294989" y="3737033"/>
            <a:ext cx="2834640" cy="2286000"/>
          </a:xfrm>
          <a:prstGeom prst="rect">
            <a:avLst/>
          </a:prstGeom>
          <a:ln/>
        </p:spPr>
      </p:pic>
      <p:pic>
        <p:nvPicPr>
          <p:cNvPr id="5" name="image2.png">
            <a:extLst>
              <a:ext uri="{FF2B5EF4-FFF2-40B4-BE49-F238E27FC236}">
                <a16:creationId xmlns:a16="http://schemas.microsoft.com/office/drawing/2014/main" id="{576273A1-CB4E-48A7-B193-8CD2FF23BB0C}"/>
              </a:ext>
            </a:extLst>
          </p:cNvPr>
          <p:cNvPicPr/>
          <p:nvPr/>
        </p:nvPicPr>
        <p:blipFill>
          <a:blip r:embed="rId3"/>
          <a:srcRect/>
          <a:stretch>
            <a:fillRect/>
          </a:stretch>
        </p:blipFill>
        <p:spPr>
          <a:xfrm>
            <a:off x="3245044" y="3737033"/>
            <a:ext cx="2834640" cy="2326794"/>
          </a:xfrm>
          <a:prstGeom prst="rect">
            <a:avLst/>
          </a:prstGeom>
          <a:ln/>
        </p:spPr>
      </p:pic>
      <p:pic>
        <p:nvPicPr>
          <p:cNvPr id="6" name="image1.png">
            <a:extLst>
              <a:ext uri="{FF2B5EF4-FFF2-40B4-BE49-F238E27FC236}">
                <a16:creationId xmlns:a16="http://schemas.microsoft.com/office/drawing/2014/main" id="{0DBD3481-FE5D-467F-842D-DA3946DB987D}"/>
              </a:ext>
            </a:extLst>
          </p:cNvPr>
          <p:cNvPicPr/>
          <p:nvPr/>
        </p:nvPicPr>
        <p:blipFill>
          <a:blip r:embed="rId4"/>
          <a:srcRect/>
          <a:stretch>
            <a:fillRect/>
          </a:stretch>
        </p:blipFill>
        <p:spPr>
          <a:xfrm>
            <a:off x="6387051" y="3716636"/>
            <a:ext cx="2834640" cy="2326794"/>
          </a:xfrm>
          <a:prstGeom prst="rect">
            <a:avLst/>
          </a:prstGeom>
          <a:ln/>
        </p:spPr>
      </p:pic>
      <p:pic>
        <p:nvPicPr>
          <p:cNvPr id="7" name="image7.png">
            <a:extLst>
              <a:ext uri="{FF2B5EF4-FFF2-40B4-BE49-F238E27FC236}">
                <a16:creationId xmlns:a16="http://schemas.microsoft.com/office/drawing/2014/main" id="{5AA0DC0B-BBE9-44FA-B981-1CD8F001944F}"/>
              </a:ext>
            </a:extLst>
          </p:cNvPr>
          <p:cNvPicPr/>
          <p:nvPr/>
        </p:nvPicPr>
        <p:blipFill>
          <a:blip r:embed="rId5"/>
          <a:srcRect/>
          <a:stretch>
            <a:fillRect/>
          </a:stretch>
        </p:blipFill>
        <p:spPr>
          <a:xfrm>
            <a:off x="9317881" y="3737033"/>
            <a:ext cx="2834640" cy="2326794"/>
          </a:xfrm>
          <a:prstGeom prst="rect">
            <a:avLst/>
          </a:prstGeom>
          <a:ln/>
        </p:spPr>
      </p:pic>
      <p:sp>
        <p:nvSpPr>
          <p:cNvPr id="9" name="TextBox 8">
            <a:extLst>
              <a:ext uri="{FF2B5EF4-FFF2-40B4-BE49-F238E27FC236}">
                <a16:creationId xmlns:a16="http://schemas.microsoft.com/office/drawing/2014/main" id="{7C7399C4-47A6-44A5-8D8C-D2CCABBC9689}"/>
              </a:ext>
            </a:extLst>
          </p:cNvPr>
          <p:cNvSpPr txBox="1"/>
          <p:nvPr/>
        </p:nvSpPr>
        <p:spPr>
          <a:xfrm>
            <a:off x="2383437" y="3313514"/>
            <a:ext cx="2074333" cy="369332"/>
          </a:xfrm>
          <a:prstGeom prst="rect">
            <a:avLst/>
          </a:prstGeom>
          <a:noFill/>
        </p:spPr>
        <p:txBody>
          <a:bodyPr wrap="square">
            <a:spAutoFit/>
          </a:bodyPr>
          <a:lstStyle/>
          <a:p>
            <a:r>
              <a:rPr lang="en-US" dirty="0">
                <a:solidFill>
                  <a:schemeClr val="tx1"/>
                </a:solidFill>
              </a:rPr>
              <a:t>Regular </a:t>
            </a:r>
            <a:r>
              <a:rPr lang="en-US" altLang="zh-CN" dirty="0">
                <a:solidFill>
                  <a:schemeClr val="tx1"/>
                </a:solidFill>
              </a:rPr>
              <a:t>Expression</a:t>
            </a:r>
            <a:endParaRPr lang="en-US" dirty="0">
              <a:solidFill>
                <a:schemeClr val="tx1"/>
              </a:solidFill>
            </a:endParaRPr>
          </a:p>
        </p:txBody>
      </p:sp>
      <p:sp>
        <p:nvSpPr>
          <p:cNvPr id="10" name="TextBox 9">
            <a:extLst>
              <a:ext uri="{FF2B5EF4-FFF2-40B4-BE49-F238E27FC236}">
                <a16:creationId xmlns:a16="http://schemas.microsoft.com/office/drawing/2014/main" id="{D8F1032B-1A65-49F2-AFA3-FB884EA3A8D3}"/>
              </a:ext>
            </a:extLst>
          </p:cNvPr>
          <p:cNvSpPr txBox="1"/>
          <p:nvPr/>
        </p:nvSpPr>
        <p:spPr>
          <a:xfrm>
            <a:off x="8426888" y="3313514"/>
            <a:ext cx="2074333" cy="369332"/>
          </a:xfrm>
          <a:prstGeom prst="rect">
            <a:avLst/>
          </a:prstGeom>
          <a:noFill/>
        </p:spPr>
        <p:txBody>
          <a:bodyPr wrap="square">
            <a:spAutoFit/>
          </a:bodyPr>
          <a:lstStyle/>
          <a:p>
            <a:r>
              <a:rPr lang="en-US" altLang="zh-CN" dirty="0">
                <a:solidFill>
                  <a:schemeClr val="tx1"/>
                </a:solidFill>
              </a:rPr>
              <a:t>Machine Learning</a:t>
            </a:r>
            <a:endParaRPr lang="en-US" dirty="0">
              <a:solidFill>
                <a:schemeClr val="tx1"/>
              </a:solidFill>
            </a:endParaRPr>
          </a:p>
        </p:txBody>
      </p:sp>
      <p:sp>
        <p:nvSpPr>
          <p:cNvPr id="8" name="TextBox 7">
            <a:extLst>
              <a:ext uri="{FF2B5EF4-FFF2-40B4-BE49-F238E27FC236}">
                <a16:creationId xmlns:a16="http://schemas.microsoft.com/office/drawing/2014/main" id="{24A1D71E-8D13-3C2A-E579-78FA5EFFF4E6}"/>
              </a:ext>
            </a:extLst>
          </p:cNvPr>
          <p:cNvSpPr txBox="1"/>
          <p:nvPr/>
        </p:nvSpPr>
        <p:spPr>
          <a:xfrm>
            <a:off x="929215" y="5926204"/>
            <a:ext cx="1763944" cy="338554"/>
          </a:xfrm>
          <a:prstGeom prst="rect">
            <a:avLst/>
          </a:prstGeom>
          <a:noFill/>
        </p:spPr>
        <p:txBody>
          <a:bodyPr wrap="none" rtlCol="0">
            <a:spAutoFit/>
          </a:bodyPr>
          <a:lstStyle/>
          <a:p>
            <a:r>
              <a:rPr lang="en-US" altLang="zh-CN" sz="1600" dirty="0"/>
              <a:t>False Positive Rate</a:t>
            </a:r>
            <a:r>
              <a:rPr lang="en-US" sz="1600" dirty="0"/>
              <a:t> </a:t>
            </a:r>
          </a:p>
        </p:txBody>
      </p:sp>
      <p:sp>
        <p:nvSpPr>
          <p:cNvPr id="11" name="TextBox 10">
            <a:extLst>
              <a:ext uri="{FF2B5EF4-FFF2-40B4-BE49-F238E27FC236}">
                <a16:creationId xmlns:a16="http://schemas.microsoft.com/office/drawing/2014/main" id="{F7110A54-3978-35AB-2A36-339BD26FBAD5}"/>
              </a:ext>
            </a:extLst>
          </p:cNvPr>
          <p:cNvSpPr txBox="1"/>
          <p:nvPr/>
        </p:nvSpPr>
        <p:spPr>
          <a:xfrm>
            <a:off x="4272738" y="5981692"/>
            <a:ext cx="717953" cy="338554"/>
          </a:xfrm>
          <a:prstGeom prst="rect">
            <a:avLst/>
          </a:prstGeom>
          <a:noFill/>
        </p:spPr>
        <p:txBody>
          <a:bodyPr wrap="none" rtlCol="0">
            <a:spAutoFit/>
          </a:bodyPr>
          <a:lstStyle/>
          <a:p>
            <a:r>
              <a:rPr lang="en-US" sz="1600" dirty="0"/>
              <a:t>Recall </a:t>
            </a:r>
          </a:p>
        </p:txBody>
      </p:sp>
      <p:sp>
        <p:nvSpPr>
          <p:cNvPr id="12" name="TextBox 11">
            <a:extLst>
              <a:ext uri="{FF2B5EF4-FFF2-40B4-BE49-F238E27FC236}">
                <a16:creationId xmlns:a16="http://schemas.microsoft.com/office/drawing/2014/main" id="{89135BE8-8A89-DCDE-D4A6-7822DEB987C0}"/>
              </a:ext>
            </a:extLst>
          </p:cNvPr>
          <p:cNvSpPr txBox="1"/>
          <p:nvPr/>
        </p:nvSpPr>
        <p:spPr>
          <a:xfrm>
            <a:off x="7107378" y="5989032"/>
            <a:ext cx="1763944" cy="338554"/>
          </a:xfrm>
          <a:prstGeom prst="rect">
            <a:avLst/>
          </a:prstGeom>
          <a:noFill/>
        </p:spPr>
        <p:txBody>
          <a:bodyPr wrap="none" rtlCol="0">
            <a:spAutoFit/>
          </a:bodyPr>
          <a:lstStyle/>
          <a:p>
            <a:r>
              <a:rPr lang="en-US" altLang="zh-CN" sz="1600" dirty="0"/>
              <a:t>False Positive Rate</a:t>
            </a:r>
            <a:r>
              <a:rPr lang="en-US" sz="1600" dirty="0"/>
              <a:t> </a:t>
            </a:r>
          </a:p>
        </p:txBody>
      </p:sp>
      <p:sp>
        <p:nvSpPr>
          <p:cNvPr id="14" name="TextBox 13">
            <a:extLst>
              <a:ext uri="{FF2B5EF4-FFF2-40B4-BE49-F238E27FC236}">
                <a16:creationId xmlns:a16="http://schemas.microsoft.com/office/drawing/2014/main" id="{9C858CCE-E217-3261-D07A-5DE93CF6B78C}"/>
              </a:ext>
            </a:extLst>
          </p:cNvPr>
          <p:cNvSpPr txBox="1"/>
          <p:nvPr/>
        </p:nvSpPr>
        <p:spPr>
          <a:xfrm rot="16200000">
            <a:off x="2699019" y="4506374"/>
            <a:ext cx="985078" cy="338554"/>
          </a:xfrm>
          <a:prstGeom prst="rect">
            <a:avLst/>
          </a:prstGeom>
          <a:noFill/>
        </p:spPr>
        <p:txBody>
          <a:bodyPr wrap="none" rtlCol="0">
            <a:spAutoFit/>
          </a:bodyPr>
          <a:lstStyle/>
          <a:p>
            <a:r>
              <a:rPr lang="en-US" sz="1600" dirty="0"/>
              <a:t>Precision </a:t>
            </a:r>
          </a:p>
        </p:txBody>
      </p:sp>
      <p:sp>
        <p:nvSpPr>
          <p:cNvPr id="15" name="TextBox 14">
            <a:extLst>
              <a:ext uri="{FF2B5EF4-FFF2-40B4-BE49-F238E27FC236}">
                <a16:creationId xmlns:a16="http://schemas.microsoft.com/office/drawing/2014/main" id="{3DB06D82-85E7-0849-A300-1A99F740F57C}"/>
              </a:ext>
            </a:extLst>
          </p:cNvPr>
          <p:cNvSpPr txBox="1"/>
          <p:nvPr/>
        </p:nvSpPr>
        <p:spPr>
          <a:xfrm rot="16200000">
            <a:off x="-626341" y="4557663"/>
            <a:ext cx="1670201" cy="338554"/>
          </a:xfrm>
          <a:prstGeom prst="rect">
            <a:avLst/>
          </a:prstGeom>
          <a:noFill/>
        </p:spPr>
        <p:txBody>
          <a:bodyPr wrap="none" rtlCol="0">
            <a:spAutoFit/>
          </a:bodyPr>
          <a:lstStyle/>
          <a:p>
            <a:r>
              <a:rPr lang="en-US" altLang="zh-CN" sz="1600" dirty="0"/>
              <a:t>True Positive Rate</a:t>
            </a:r>
            <a:endParaRPr lang="en-US" sz="1600" dirty="0"/>
          </a:p>
        </p:txBody>
      </p:sp>
      <p:sp>
        <p:nvSpPr>
          <p:cNvPr id="16" name="TextBox 15">
            <a:extLst>
              <a:ext uri="{FF2B5EF4-FFF2-40B4-BE49-F238E27FC236}">
                <a16:creationId xmlns:a16="http://schemas.microsoft.com/office/drawing/2014/main" id="{87C3684E-025F-864A-1836-4D1E2557A713}"/>
              </a:ext>
            </a:extLst>
          </p:cNvPr>
          <p:cNvSpPr txBox="1"/>
          <p:nvPr/>
        </p:nvSpPr>
        <p:spPr>
          <a:xfrm rot="16200000">
            <a:off x="8802238" y="4506374"/>
            <a:ext cx="985078" cy="338554"/>
          </a:xfrm>
          <a:prstGeom prst="rect">
            <a:avLst/>
          </a:prstGeom>
          <a:noFill/>
        </p:spPr>
        <p:txBody>
          <a:bodyPr wrap="none" rtlCol="0">
            <a:spAutoFit/>
          </a:bodyPr>
          <a:lstStyle/>
          <a:p>
            <a:r>
              <a:rPr lang="en-US" sz="1600" dirty="0"/>
              <a:t>Precision </a:t>
            </a:r>
          </a:p>
        </p:txBody>
      </p:sp>
      <p:sp>
        <p:nvSpPr>
          <p:cNvPr id="17" name="TextBox 16">
            <a:extLst>
              <a:ext uri="{FF2B5EF4-FFF2-40B4-BE49-F238E27FC236}">
                <a16:creationId xmlns:a16="http://schemas.microsoft.com/office/drawing/2014/main" id="{81C432AC-E05E-D55D-0922-A5AC9F12B813}"/>
              </a:ext>
            </a:extLst>
          </p:cNvPr>
          <p:cNvSpPr txBox="1"/>
          <p:nvPr/>
        </p:nvSpPr>
        <p:spPr>
          <a:xfrm>
            <a:off x="10570631" y="5979937"/>
            <a:ext cx="717953" cy="338554"/>
          </a:xfrm>
          <a:prstGeom prst="rect">
            <a:avLst/>
          </a:prstGeom>
          <a:noFill/>
        </p:spPr>
        <p:txBody>
          <a:bodyPr wrap="none" rtlCol="0">
            <a:spAutoFit/>
          </a:bodyPr>
          <a:lstStyle/>
          <a:p>
            <a:r>
              <a:rPr lang="en-US" sz="1600" dirty="0"/>
              <a:t>Recall </a:t>
            </a:r>
          </a:p>
        </p:txBody>
      </p:sp>
      <p:sp>
        <p:nvSpPr>
          <p:cNvPr id="18" name="TextBox 17">
            <a:extLst>
              <a:ext uri="{FF2B5EF4-FFF2-40B4-BE49-F238E27FC236}">
                <a16:creationId xmlns:a16="http://schemas.microsoft.com/office/drawing/2014/main" id="{AED19BE3-D55C-0A71-53E6-E6094566FB8F}"/>
              </a:ext>
            </a:extLst>
          </p:cNvPr>
          <p:cNvSpPr txBox="1"/>
          <p:nvPr/>
        </p:nvSpPr>
        <p:spPr>
          <a:xfrm rot="16200000">
            <a:off x="5431970" y="4557663"/>
            <a:ext cx="1670201" cy="338554"/>
          </a:xfrm>
          <a:prstGeom prst="rect">
            <a:avLst/>
          </a:prstGeom>
          <a:noFill/>
        </p:spPr>
        <p:txBody>
          <a:bodyPr wrap="none" rtlCol="0">
            <a:spAutoFit/>
          </a:bodyPr>
          <a:lstStyle/>
          <a:p>
            <a:r>
              <a:rPr lang="en-US" altLang="zh-CN" sz="1600" dirty="0"/>
              <a:t>True Positive Rate</a:t>
            </a:r>
            <a:endParaRPr lang="en-US" sz="1600" dirty="0"/>
          </a:p>
        </p:txBody>
      </p:sp>
    </p:spTree>
    <p:extLst>
      <p:ext uri="{BB962C8B-B14F-4D97-AF65-F5344CB8AC3E}">
        <p14:creationId xmlns:p14="http://schemas.microsoft.com/office/powerpoint/2010/main" val="8318198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FA795E-5B91-4782-AF2A-EFDCB8115500}"/>
              </a:ext>
            </a:extLst>
          </p:cNvPr>
          <p:cNvSpPr>
            <a:spLocks noGrp="1"/>
          </p:cNvSpPr>
          <p:nvPr>
            <p:ph type="title"/>
          </p:nvPr>
        </p:nvSpPr>
        <p:spPr/>
        <p:txBody>
          <a:bodyPr>
            <a:normAutofit/>
          </a:bodyPr>
          <a:lstStyle/>
          <a:p>
            <a:r>
              <a:rPr lang="en-US" sz="4400" b="1" dirty="0">
                <a:solidFill>
                  <a:srgbClr val="499FBC"/>
                </a:solidFill>
                <a:latin typeface="Calibri"/>
                <a:cs typeface="Calibri"/>
              </a:rPr>
              <a:t>Result</a:t>
            </a:r>
          </a:p>
        </p:txBody>
      </p:sp>
      <p:graphicFrame>
        <p:nvGraphicFramePr>
          <p:cNvPr id="6" name="Content Placeholder 5">
            <a:extLst>
              <a:ext uri="{FF2B5EF4-FFF2-40B4-BE49-F238E27FC236}">
                <a16:creationId xmlns:a16="http://schemas.microsoft.com/office/drawing/2014/main" id="{8B46C6DD-EF54-4837-A0C3-ADC43A6CA095}"/>
              </a:ext>
            </a:extLst>
          </p:cNvPr>
          <p:cNvGraphicFramePr>
            <a:graphicFrameLocks noGrp="1"/>
          </p:cNvGraphicFramePr>
          <p:nvPr>
            <p:ph idx="1"/>
            <p:extLst>
              <p:ext uri="{D42A27DB-BD31-4B8C-83A1-F6EECF244321}">
                <p14:modId xmlns:p14="http://schemas.microsoft.com/office/powerpoint/2010/main" val="2893485252"/>
              </p:ext>
            </p:extLst>
          </p:nvPr>
        </p:nvGraphicFramePr>
        <p:xfrm>
          <a:off x="1280847" y="2403602"/>
          <a:ext cx="9630306" cy="1557276"/>
        </p:xfrm>
        <a:graphic>
          <a:graphicData uri="http://schemas.openxmlformats.org/drawingml/2006/table">
            <a:tbl>
              <a:tblPr>
                <a:tableStyleId>{5C22544A-7EE6-4342-B048-85BDC9FD1C3A}</a:tableStyleId>
              </a:tblPr>
              <a:tblGrid>
                <a:gridCol w="1070034">
                  <a:extLst>
                    <a:ext uri="{9D8B030D-6E8A-4147-A177-3AD203B41FA5}">
                      <a16:colId xmlns:a16="http://schemas.microsoft.com/office/drawing/2014/main" val="3097600847"/>
                    </a:ext>
                  </a:extLst>
                </a:gridCol>
                <a:gridCol w="1070034">
                  <a:extLst>
                    <a:ext uri="{9D8B030D-6E8A-4147-A177-3AD203B41FA5}">
                      <a16:colId xmlns:a16="http://schemas.microsoft.com/office/drawing/2014/main" val="1723715321"/>
                    </a:ext>
                  </a:extLst>
                </a:gridCol>
                <a:gridCol w="1070034">
                  <a:extLst>
                    <a:ext uri="{9D8B030D-6E8A-4147-A177-3AD203B41FA5}">
                      <a16:colId xmlns:a16="http://schemas.microsoft.com/office/drawing/2014/main" val="3969212168"/>
                    </a:ext>
                  </a:extLst>
                </a:gridCol>
                <a:gridCol w="1070034">
                  <a:extLst>
                    <a:ext uri="{9D8B030D-6E8A-4147-A177-3AD203B41FA5}">
                      <a16:colId xmlns:a16="http://schemas.microsoft.com/office/drawing/2014/main" val="1658098034"/>
                    </a:ext>
                  </a:extLst>
                </a:gridCol>
                <a:gridCol w="1070034">
                  <a:extLst>
                    <a:ext uri="{9D8B030D-6E8A-4147-A177-3AD203B41FA5}">
                      <a16:colId xmlns:a16="http://schemas.microsoft.com/office/drawing/2014/main" val="3623865390"/>
                    </a:ext>
                  </a:extLst>
                </a:gridCol>
                <a:gridCol w="1070034">
                  <a:extLst>
                    <a:ext uri="{9D8B030D-6E8A-4147-A177-3AD203B41FA5}">
                      <a16:colId xmlns:a16="http://schemas.microsoft.com/office/drawing/2014/main" val="269923925"/>
                    </a:ext>
                  </a:extLst>
                </a:gridCol>
                <a:gridCol w="1070034">
                  <a:extLst>
                    <a:ext uri="{9D8B030D-6E8A-4147-A177-3AD203B41FA5}">
                      <a16:colId xmlns:a16="http://schemas.microsoft.com/office/drawing/2014/main" val="4227278152"/>
                    </a:ext>
                  </a:extLst>
                </a:gridCol>
                <a:gridCol w="1070034">
                  <a:extLst>
                    <a:ext uri="{9D8B030D-6E8A-4147-A177-3AD203B41FA5}">
                      <a16:colId xmlns:a16="http://schemas.microsoft.com/office/drawing/2014/main" val="4236591564"/>
                    </a:ext>
                  </a:extLst>
                </a:gridCol>
                <a:gridCol w="1070034">
                  <a:extLst>
                    <a:ext uri="{9D8B030D-6E8A-4147-A177-3AD203B41FA5}">
                      <a16:colId xmlns:a16="http://schemas.microsoft.com/office/drawing/2014/main" val="858172663"/>
                    </a:ext>
                  </a:extLst>
                </a:gridCol>
              </a:tblGrid>
              <a:tr h="0">
                <a:tc>
                  <a:txBody>
                    <a:bodyPr/>
                    <a:lstStyle/>
                    <a:p>
                      <a:pPr marL="0" marR="0" algn="ctr">
                        <a:lnSpc>
                          <a:spcPct val="115000"/>
                        </a:lnSpc>
                        <a:spcBef>
                          <a:spcPts val="0"/>
                        </a:spcBef>
                        <a:spcAft>
                          <a:spcPts val="0"/>
                        </a:spcAft>
                      </a:pPr>
                      <a:r>
                        <a:rPr lang="en-US" sz="1400">
                          <a:effectLst/>
                        </a:rPr>
                        <a:t> </a:t>
                      </a:r>
                      <a:endParaRPr lang="en-US" sz="2800">
                        <a:effectLst/>
                        <a:latin typeface="Arial" panose="020B0604020202020204" pitchFamily="34" charset="0"/>
                        <a:ea typeface="SimSun" panose="02010600030101010101" pitchFamily="2" charset="-122"/>
                      </a:endParaRPr>
                    </a:p>
                  </a:txBody>
                  <a:tcPr marL="63500" marR="63500" marT="63500" marB="63500"/>
                </a:tc>
                <a:tc>
                  <a:txBody>
                    <a:bodyPr/>
                    <a:lstStyle/>
                    <a:p>
                      <a:pPr marL="0" marR="0" algn="ctr">
                        <a:lnSpc>
                          <a:spcPct val="115000"/>
                        </a:lnSpc>
                        <a:spcBef>
                          <a:spcPts val="0"/>
                        </a:spcBef>
                        <a:spcAft>
                          <a:spcPts val="0"/>
                        </a:spcAft>
                      </a:pPr>
                      <a:r>
                        <a:rPr lang="en-US" sz="1600">
                          <a:effectLst/>
                        </a:rPr>
                        <a:t>AUROC</a:t>
                      </a:r>
                      <a:endParaRPr lang="en-US" sz="2800">
                        <a:effectLst/>
                        <a:latin typeface="Arial" panose="020B0604020202020204" pitchFamily="34" charset="0"/>
                        <a:ea typeface="SimSun" panose="02010600030101010101" pitchFamily="2" charset="-122"/>
                      </a:endParaRPr>
                    </a:p>
                  </a:txBody>
                  <a:tcPr marL="63500" marR="63500" marT="63500" marB="63500"/>
                </a:tc>
                <a:tc>
                  <a:txBody>
                    <a:bodyPr/>
                    <a:lstStyle/>
                    <a:p>
                      <a:pPr marL="0" marR="0" algn="ctr">
                        <a:lnSpc>
                          <a:spcPct val="115000"/>
                        </a:lnSpc>
                        <a:spcBef>
                          <a:spcPts val="0"/>
                        </a:spcBef>
                        <a:spcAft>
                          <a:spcPts val="0"/>
                        </a:spcAft>
                      </a:pPr>
                      <a:r>
                        <a:rPr lang="en-US" sz="1600">
                          <a:effectLst/>
                        </a:rPr>
                        <a:t>AUPRC</a:t>
                      </a:r>
                      <a:endParaRPr lang="en-US" sz="2800">
                        <a:effectLst/>
                        <a:latin typeface="Arial" panose="020B0604020202020204" pitchFamily="34" charset="0"/>
                        <a:ea typeface="SimSun" panose="02010600030101010101" pitchFamily="2" charset="-122"/>
                      </a:endParaRPr>
                    </a:p>
                  </a:txBody>
                  <a:tcPr marL="63500" marR="63500" marT="63500" marB="63500"/>
                </a:tc>
                <a:tc>
                  <a:txBody>
                    <a:bodyPr/>
                    <a:lstStyle/>
                    <a:p>
                      <a:pPr marL="0" marR="0" algn="ctr">
                        <a:lnSpc>
                          <a:spcPct val="115000"/>
                        </a:lnSpc>
                        <a:spcBef>
                          <a:spcPts val="0"/>
                        </a:spcBef>
                        <a:spcAft>
                          <a:spcPts val="0"/>
                        </a:spcAft>
                      </a:pPr>
                      <a:r>
                        <a:rPr lang="en-US" sz="1600">
                          <a:effectLst/>
                        </a:rPr>
                        <a:t>sensitivity</a:t>
                      </a:r>
                      <a:endParaRPr lang="en-US" sz="2800">
                        <a:effectLst/>
                        <a:latin typeface="Arial" panose="020B0604020202020204" pitchFamily="34" charset="0"/>
                        <a:ea typeface="SimSun" panose="02010600030101010101" pitchFamily="2" charset="-122"/>
                      </a:endParaRPr>
                    </a:p>
                  </a:txBody>
                  <a:tcPr marL="63500" marR="63500" marT="63500" marB="63500"/>
                </a:tc>
                <a:tc>
                  <a:txBody>
                    <a:bodyPr/>
                    <a:lstStyle/>
                    <a:p>
                      <a:pPr marL="0" marR="0" algn="ctr">
                        <a:lnSpc>
                          <a:spcPct val="115000"/>
                        </a:lnSpc>
                        <a:spcBef>
                          <a:spcPts val="0"/>
                        </a:spcBef>
                        <a:spcAft>
                          <a:spcPts val="0"/>
                        </a:spcAft>
                      </a:pPr>
                      <a:r>
                        <a:rPr lang="en-US" sz="1600">
                          <a:effectLst/>
                        </a:rPr>
                        <a:t>specificity</a:t>
                      </a:r>
                      <a:endParaRPr lang="en-US" sz="2800">
                        <a:effectLst/>
                        <a:latin typeface="Arial" panose="020B0604020202020204" pitchFamily="34" charset="0"/>
                        <a:ea typeface="SimSun" panose="02010600030101010101" pitchFamily="2" charset="-122"/>
                      </a:endParaRPr>
                    </a:p>
                  </a:txBody>
                  <a:tcPr marL="63500" marR="63500" marT="63500" marB="63500"/>
                </a:tc>
                <a:tc>
                  <a:txBody>
                    <a:bodyPr/>
                    <a:lstStyle/>
                    <a:p>
                      <a:pPr marL="0" marR="0" algn="ctr">
                        <a:lnSpc>
                          <a:spcPct val="115000"/>
                        </a:lnSpc>
                        <a:spcBef>
                          <a:spcPts val="0"/>
                        </a:spcBef>
                        <a:spcAft>
                          <a:spcPts val="0"/>
                        </a:spcAft>
                      </a:pPr>
                      <a:r>
                        <a:rPr lang="en-US" sz="1600">
                          <a:effectLst/>
                        </a:rPr>
                        <a:t>precision</a:t>
                      </a:r>
                      <a:endParaRPr lang="en-US" sz="2800">
                        <a:effectLst/>
                        <a:latin typeface="Arial" panose="020B0604020202020204" pitchFamily="34" charset="0"/>
                        <a:ea typeface="SimSun" panose="02010600030101010101" pitchFamily="2" charset="-122"/>
                      </a:endParaRPr>
                    </a:p>
                  </a:txBody>
                  <a:tcPr marL="63500" marR="63500" marT="63500" marB="63500"/>
                </a:tc>
                <a:tc>
                  <a:txBody>
                    <a:bodyPr/>
                    <a:lstStyle/>
                    <a:p>
                      <a:pPr marL="0" marR="0" algn="ctr">
                        <a:lnSpc>
                          <a:spcPct val="115000"/>
                        </a:lnSpc>
                        <a:spcBef>
                          <a:spcPts val="0"/>
                        </a:spcBef>
                        <a:spcAft>
                          <a:spcPts val="0"/>
                        </a:spcAft>
                      </a:pPr>
                      <a:r>
                        <a:rPr lang="en-US" sz="1600">
                          <a:effectLst/>
                        </a:rPr>
                        <a:t>NPV</a:t>
                      </a:r>
                      <a:endParaRPr lang="en-US" sz="2800">
                        <a:effectLst/>
                        <a:latin typeface="Arial" panose="020B0604020202020204" pitchFamily="34" charset="0"/>
                        <a:ea typeface="SimSun" panose="02010600030101010101" pitchFamily="2" charset="-122"/>
                      </a:endParaRPr>
                    </a:p>
                  </a:txBody>
                  <a:tcPr marL="63500" marR="63500" marT="63500" marB="63500"/>
                </a:tc>
                <a:tc>
                  <a:txBody>
                    <a:bodyPr/>
                    <a:lstStyle/>
                    <a:p>
                      <a:pPr marL="0" marR="0" algn="ctr">
                        <a:lnSpc>
                          <a:spcPct val="115000"/>
                        </a:lnSpc>
                        <a:spcBef>
                          <a:spcPts val="0"/>
                        </a:spcBef>
                        <a:spcAft>
                          <a:spcPts val="0"/>
                        </a:spcAft>
                      </a:pPr>
                      <a:r>
                        <a:rPr lang="en-US" sz="1600">
                          <a:effectLst/>
                        </a:rPr>
                        <a:t>accuracy</a:t>
                      </a:r>
                      <a:endParaRPr lang="en-US" sz="2800">
                        <a:effectLst/>
                        <a:latin typeface="Arial" panose="020B0604020202020204" pitchFamily="34" charset="0"/>
                        <a:ea typeface="SimSun" panose="02010600030101010101" pitchFamily="2" charset="-122"/>
                      </a:endParaRPr>
                    </a:p>
                  </a:txBody>
                  <a:tcPr marL="63500" marR="63500" marT="63500" marB="63500"/>
                </a:tc>
                <a:tc>
                  <a:txBody>
                    <a:bodyPr/>
                    <a:lstStyle/>
                    <a:p>
                      <a:pPr marL="0" marR="0" algn="ctr">
                        <a:lnSpc>
                          <a:spcPct val="115000"/>
                        </a:lnSpc>
                        <a:spcBef>
                          <a:spcPts val="0"/>
                        </a:spcBef>
                        <a:spcAft>
                          <a:spcPts val="0"/>
                        </a:spcAft>
                      </a:pPr>
                      <a:r>
                        <a:rPr lang="en-US" sz="1600">
                          <a:effectLst/>
                        </a:rPr>
                        <a:t>F1</a:t>
                      </a:r>
                      <a:endParaRPr lang="en-US" sz="2800">
                        <a:effectLst/>
                        <a:latin typeface="Arial" panose="020B0604020202020204" pitchFamily="34" charset="0"/>
                        <a:ea typeface="SimSun" panose="02010600030101010101" pitchFamily="2" charset="-122"/>
                      </a:endParaRPr>
                    </a:p>
                  </a:txBody>
                  <a:tcPr marL="63500" marR="63500" marT="63500" marB="63500"/>
                </a:tc>
                <a:extLst>
                  <a:ext uri="{0D108BD9-81ED-4DB2-BD59-A6C34878D82A}">
                    <a16:rowId xmlns:a16="http://schemas.microsoft.com/office/drawing/2014/main" val="3990222572"/>
                  </a:ext>
                </a:extLst>
              </a:tr>
              <a:tr h="0">
                <a:tc>
                  <a:txBody>
                    <a:bodyPr/>
                    <a:lstStyle/>
                    <a:p>
                      <a:pPr marL="0" marR="0" algn="ctr">
                        <a:lnSpc>
                          <a:spcPct val="115000"/>
                        </a:lnSpc>
                        <a:spcBef>
                          <a:spcPts val="0"/>
                        </a:spcBef>
                        <a:spcAft>
                          <a:spcPts val="0"/>
                        </a:spcAft>
                      </a:pPr>
                      <a:r>
                        <a:rPr lang="en-US" sz="1600">
                          <a:effectLst/>
                        </a:rPr>
                        <a:t>Regex</a:t>
                      </a:r>
                      <a:endParaRPr lang="en-US" sz="2800">
                        <a:effectLst/>
                        <a:latin typeface="Arial" panose="020B0604020202020204" pitchFamily="34" charset="0"/>
                        <a:ea typeface="SimSun" panose="02010600030101010101" pitchFamily="2" charset="-122"/>
                      </a:endParaRPr>
                    </a:p>
                  </a:txBody>
                  <a:tcPr marL="63500" marR="63500" marT="63500" marB="63500"/>
                </a:tc>
                <a:tc>
                  <a:txBody>
                    <a:bodyPr/>
                    <a:lstStyle/>
                    <a:p>
                      <a:pPr marL="0" marR="0" algn="ctr">
                        <a:lnSpc>
                          <a:spcPct val="115000"/>
                        </a:lnSpc>
                        <a:spcBef>
                          <a:spcPts val="0"/>
                        </a:spcBef>
                        <a:spcAft>
                          <a:spcPts val="0"/>
                        </a:spcAft>
                      </a:pPr>
                      <a:r>
                        <a:rPr lang="en-US" sz="1600">
                          <a:effectLst/>
                        </a:rPr>
                        <a:t>.540(.052)</a:t>
                      </a:r>
                      <a:endParaRPr lang="en-US" sz="2800">
                        <a:effectLst/>
                        <a:latin typeface="Arial" panose="020B0604020202020204" pitchFamily="34" charset="0"/>
                        <a:ea typeface="SimSun" panose="02010600030101010101" pitchFamily="2" charset="-122"/>
                      </a:endParaRPr>
                    </a:p>
                  </a:txBody>
                  <a:tcPr marL="63500" marR="63500" marT="63500" marB="63500"/>
                </a:tc>
                <a:tc>
                  <a:txBody>
                    <a:bodyPr/>
                    <a:lstStyle/>
                    <a:p>
                      <a:pPr marL="0" marR="0" algn="ctr">
                        <a:lnSpc>
                          <a:spcPct val="115000"/>
                        </a:lnSpc>
                        <a:spcBef>
                          <a:spcPts val="0"/>
                        </a:spcBef>
                        <a:spcAft>
                          <a:spcPts val="0"/>
                        </a:spcAft>
                      </a:pPr>
                      <a:r>
                        <a:rPr lang="en-US" sz="1600">
                          <a:effectLst/>
                        </a:rPr>
                        <a:t>.127(.039)</a:t>
                      </a:r>
                      <a:endParaRPr lang="en-US" sz="2800">
                        <a:effectLst/>
                        <a:latin typeface="Arial" panose="020B0604020202020204" pitchFamily="34" charset="0"/>
                        <a:ea typeface="SimSun" panose="02010600030101010101" pitchFamily="2" charset="-122"/>
                      </a:endParaRPr>
                    </a:p>
                  </a:txBody>
                  <a:tcPr marL="63500" marR="63500" marT="63500" marB="63500"/>
                </a:tc>
                <a:tc>
                  <a:txBody>
                    <a:bodyPr/>
                    <a:lstStyle/>
                    <a:p>
                      <a:pPr marL="0" marR="0" algn="ctr">
                        <a:lnSpc>
                          <a:spcPct val="115000"/>
                        </a:lnSpc>
                        <a:spcBef>
                          <a:spcPts val="0"/>
                        </a:spcBef>
                        <a:spcAft>
                          <a:spcPts val="0"/>
                        </a:spcAft>
                      </a:pPr>
                      <a:r>
                        <a:rPr lang="en-US" sz="1600">
                          <a:effectLst/>
                        </a:rPr>
                        <a:t>.479(.064)</a:t>
                      </a:r>
                      <a:endParaRPr lang="en-US" sz="2800">
                        <a:effectLst/>
                        <a:latin typeface="Arial" panose="020B0604020202020204" pitchFamily="34" charset="0"/>
                        <a:ea typeface="SimSun" panose="02010600030101010101" pitchFamily="2" charset="-122"/>
                      </a:endParaRPr>
                    </a:p>
                  </a:txBody>
                  <a:tcPr marL="63500" marR="63500" marT="63500" marB="63500"/>
                </a:tc>
                <a:tc>
                  <a:txBody>
                    <a:bodyPr/>
                    <a:lstStyle/>
                    <a:p>
                      <a:pPr marL="0" marR="0" algn="ctr">
                        <a:lnSpc>
                          <a:spcPct val="115000"/>
                        </a:lnSpc>
                        <a:spcBef>
                          <a:spcPts val="0"/>
                        </a:spcBef>
                        <a:spcAft>
                          <a:spcPts val="0"/>
                        </a:spcAft>
                      </a:pPr>
                      <a:r>
                        <a:rPr lang="en-US" sz="1600">
                          <a:effectLst/>
                        </a:rPr>
                        <a:t>.841(.013)</a:t>
                      </a:r>
                      <a:endParaRPr lang="en-US" sz="2800">
                        <a:effectLst/>
                        <a:latin typeface="Arial" panose="020B0604020202020204" pitchFamily="34" charset="0"/>
                        <a:ea typeface="SimSun" panose="02010600030101010101" pitchFamily="2" charset="-122"/>
                      </a:endParaRPr>
                    </a:p>
                  </a:txBody>
                  <a:tcPr marL="63500" marR="63500" marT="63500" marB="63500"/>
                </a:tc>
                <a:tc>
                  <a:txBody>
                    <a:bodyPr/>
                    <a:lstStyle/>
                    <a:p>
                      <a:pPr marL="0" marR="0" algn="ctr">
                        <a:lnSpc>
                          <a:spcPct val="115000"/>
                        </a:lnSpc>
                        <a:spcBef>
                          <a:spcPts val="0"/>
                        </a:spcBef>
                        <a:spcAft>
                          <a:spcPts val="0"/>
                        </a:spcAft>
                      </a:pPr>
                      <a:r>
                        <a:rPr lang="en-US" sz="1600">
                          <a:effectLst/>
                        </a:rPr>
                        <a:t>.187(.051)</a:t>
                      </a:r>
                      <a:endParaRPr lang="en-US" sz="2800">
                        <a:effectLst/>
                        <a:latin typeface="Arial" panose="020B0604020202020204" pitchFamily="34" charset="0"/>
                        <a:ea typeface="SimSun" panose="02010600030101010101" pitchFamily="2" charset="-122"/>
                      </a:endParaRPr>
                    </a:p>
                  </a:txBody>
                  <a:tcPr marL="63500" marR="63500" marT="63500" marB="63500"/>
                </a:tc>
                <a:tc>
                  <a:txBody>
                    <a:bodyPr/>
                    <a:lstStyle/>
                    <a:p>
                      <a:pPr marL="0" marR="0" algn="ctr">
                        <a:lnSpc>
                          <a:spcPct val="115000"/>
                        </a:lnSpc>
                        <a:spcBef>
                          <a:spcPts val="0"/>
                        </a:spcBef>
                        <a:spcAft>
                          <a:spcPts val="0"/>
                        </a:spcAft>
                      </a:pPr>
                      <a:r>
                        <a:rPr lang="en-US" sz="1600">
                          <a:effectLst/>
                        </a:rPr>
                        <a:t>.956(.008)</a:t>
                      </a:r>
                      <a:endParaRPr lang="en-US" sz="2800">
                        <a:effectLst/>
                        <a:latin typeface="Arial" panose="020B0604020202020204" pitchFamily="34" charset="0"/>
                        <a:ea typeface="SimSun" panose="02010600030101010101" pitchFamily="2" charset="-122"/>
                      </a:endParaRPr>
                    </a:p>
                  </a:txBody>
                  <a:tcPr marL="63500" marR="63500" marT="63500" marB="63500"/>
                </a:tc>
                <a:tc>
                  <a:txBody>
                    <a:bodyPr/>
                    <a:lstStyle/>
                    <a:p>
                      <a:pPr marL="0" marR="0" algn="ctr">
                        <a:lnSpc>
                          <a:spcPct val="115000"/>
                        </a:lnSpc>
                        <a:spcBef>
                          <a:spcPts val="0"/>
                        </a:spcBef>
                        <a:spcAft>
                          <a:spcPts val="0"/>
                        </a:spcAft>
                      </a:pPr>
                      <a:r>
                        <a:rPr lang="en-US" sz="1600">
                          <a:effectLst/>
                        </a:rPr>
                        <a:t>.816(.015)</a:t>
                      </a:r>
                      <a:endParaRPr lang="en-US" sz="2800">
                        <a:effectLst/>
                        <a:latin typeface="Arial" panose="020B0604020202020204" pitchFamily="34" charset="0"/>
                        <a:ea typeface="SimSun" panose="02010600030101010101" pitchFamily="2" charset="-122"/>
                      </a:endParaRPr>
                    </a:p>
                  </a:txBody>
                  <a:tcPr marL="63500" marR="63500" marT="63500" marB="63500"/>
                </a:tc>
                <a:tc>
                  <a:txBody>
                    <a:bodyPr/>
                    <a:lstStyle/>
                    <a:p>
                      <a:pPr marL="0" marR="0" algn="ctr">
                        <a:lnSpc>
                          <a:spcPct val="115000"/>
                        </a:lnSpc>
                        <a:spcBef>
                          <a:spcPts val="0"/>
                        </a:spcBef>
                        <a:spcAft>
                          <a:spcPts val="0"/>
                        </a:spcAft>
                      </a:pPr>
                      <a:r>
                        <a:rPr lang="en-US" sz="1600">
                          <a:effectLst/>
                        </a:rPr>
                        <a:t>.268(.062)</a:t>
                      </a:r>
                      <a:endParaRPr lang="en-US" sz="2800">
                        <a:effectLst/>
                        <a:latin typeface="Arial" panose="020B0604020202020204" pitchFamily="34" charset="0"/>
                        <a:ea typeface="SimSun" panose="02010600030101010101" pitchFamily="2" charset="-122"/>
                      </a:endParaRPr>
                    </a:p>
                  </a:txBody>
                  <a:tcPr marL="63500" marR="63500" marT="63500" marB="63500"/>
                </a:tc>
                <a:extLst>
                  <a:ext uri="{0D108BD9-81ED-4DB2-BD59-A6C34878D82A}">
                    <a16:rowId xmlns:a16="http://schemas.microsoft.com/office/drawing/2014/main" val="3015360839"/>
                  </a:ext>
                </a:extLst>
              </a:tr>
              <a:tr h="0">
                <a:tc>
                  <a:txBody>
                    <a:bodyPr/>
                    <a:lstStyle/>
                    <a:p>
                      <a:pPr marL="0" marR="0" algn="ctr">
                        <a:lnSpc>
                          <a:spcPct val="115000"/>
                        </a:lnSpc>
                        <a:spcBef>
                          <a:spcPts val="0"/>
                        </a:spcBef>
                        <a:spcAft>
                          <a:spcPts val="0"/>
                        </a:spcAft>
                      </a:pPr>
                      <a:r>
                        <a:rPr lang="en-US" sz="1600">
                          <a:effectLst/>
                        </a:rPr>
                        <a:t>ML</a:t>
                      </a:r>
                      <a:endParaRPr lang="en-US" sz="2800">
                        <a:effectLst/>
                        <a:latin typeface="Arial" panose="020B0604020202020204" pitchFamily="34" charset="0"/>
                        <a:ea typeface="SimSun" panose="02010600030101010101" pitchFamily="2" charset="-122"/>
                      </a:endParaRPr>
                    </a:p>
                  </a:txBody>
                  <a:tcPr marL="63500" marR="63500" marT="63500" marB="63500"/>
                </a:tc>
                <a:tc>
                  <a:txBody>
                    <a:bodyPr/>
                    <a:lstStyle/>
                    <a:p>
                      <a:pPr marL="0" marR="0" algn="ctr">
                        <a:lnSpc>
                          <a:spcPct val="115000"/>
                        </a:lnSpc>
                        <a:spcBef>
                          <a:spcPts val="0"/>
                        </a:spcBef>
                        <a:spcAft>
                          <a:spcPts val="0"/>
                        </a:spcAft>
                      </a:pPr>
                      <a:r>
                        <a:rPr lang="en-US" sz="1600">
                          <a:effectLst/>
                        </a:rPr>
                        <a:t>1.0(0.0)</a:t>
                      </a:r>
                      <a:endParaRPr lang="en-US" sz="2800">
                        <a:effectLst/>
                        <a:latin typeface="Arial" panose="020B0604020202020204" pitchFamily="34" charset="0"/>
                        <a:ea typeface="SimSun" panose="02010600030101010101" pitchFamily="2" charset="-122"/>
                      </a:endParaRPr>
                    </a:p>
                  </a:txBody>
                  <a:tcPr marL="63500" marR="63500" marT="63500" marB="63500"/>
                </a:tc>
                <a:tc>
                  <a:txBody>
                    <a:bodyPr/>
                    <a:lstStyle/>
                    <a:p>
                      <a:pPr marL="0" marR="0" algn="ctr">
                        <a:lnSpc>
                          <a:spcPct val="115000"/>
                        </a:lnSpc>
                        <a:spcBef>
                          <a:spcPts val="0"/>
                        </a:spcBef>
                        <a:spcAft>
                          <a:spcPts val="0"/>
                        </a:spcAft>
                      </a:pPr>
                      <a:r>
                        <a:rPr lang="en-US" sz="1600">
                          <a:effectLst/>
                        </a:rPr>
                        <a:t>1.0(0.0)</a:t>
                      </a:r>
                      <a:endParaRPr lang="en-US" sz="2800">
                        <a:effectLst/>
                        <a:latin typeface="Arial" panose="020B0604020202020204" pitchFamily="34" charset="0"/>
                        <a:ea typeface="SimSun" panose="02010600030101010101" pitchFamily="2" charset="-122"/>
                      </a:endParaRPr>
                    </a:p>
                  </a:txBody>
                  <a:tcPr marL="63500" marR="63500" marT="63500" marB="63500"/>
                </a:tc>
                <a:tc>
                  <a:txBody>
                    <a:bodyPr/>
                    <a:lstStyle/>
                    <a:p>
                      <a:pPr marL="0" marR="0" algn="ctr">
                        <a:lnSpc>
                          <a:spcPct val="115000"/>
                        </a:lnSpc>
                        <a:spcBef>
                          <a:spcPts val="0"/>
                        </a:spcBef>
                        <a:spcAft>
                          <a:spcPts val="0"/>
                        </a:spcAft>
                      </a:pPr>
                      <a:r>
                        <a:rPr lang="en-US" sz="1600" dirty="0">
                          <a:effectLst/>
                        </a:rPr>
                        <a:t>1.0(0.0)</a:t>
                      </a:r>
                      <a:endParaRPr lang="en-US" sz="2800" dirty="0">
                        <a:effectLst/>
                        <a:latin typeface="Arial" panose="020B0604020202020204" pitchFamily="34" charset="0"/>
                        <a:ea typeface="SimSun" panose="02010600030101010101" pitchFamily="2" charset="-122"/>
                      </a:endParaRPr>
                    </a:p>
                  </a:txBody>
                  <a:tcPr marL="63500" marR="63500" marT="63500" marB="63500"/>
                </a:tc>
                <a:tc>
                  <a:txBody>
                    <a:bodyPr/>
                    <a:lstStyle/>
                    <a:p>
                      <a:pPr marL="0" marR="0" algn="ctr">
                        <a:lnSpc>
                          <a:spcPct val="115000"/>
                        </a:lnSpc>
                        <a:spcBef>
                          <a:spcPts val="0"/>
                        </a:spcBef>
                        <a:spcAft>
                          <a:spcPts val="0"/>
                        </a:spcAft>
                      </a:pPr>
                      <a:r>
                        <a:rPr lang="en-US" sz="1600">
                          <a:effectLst/>
                        </a:rPr>
                        <a:t>1.0(0.0)</a:t>
                      </a:r>
                      <a:endParaRPr lang="en-US" sz="2800">
                        <a:effectLst/>
                        <a:latin typeface="Arial" panose="020B0604020202020204" pitchFamily="34" charset="0"/>
                        <a:ea typeface="SimSun" panose="02010600030101010101" pitchFamily="2" charset="-122"/>
                      </a:endParaRPr>
                    </a:p>
                  </a:txBody>
                  <a:tcPr marL="63500" marR="63500" marT="63500" marB="63500"/>
                </a:tc>
                <a:tc>
                  <a:txBody>
                    <a:bodyPr/>
                    <a:lstStyle/>
                    <a:p>
                      <a:pPr marL="0" marR="0" algn="ctr">
                        <a:lnSpc>
                          <a:spcPct val="115000"/>
                        </a:lnSpc>
                        <a:spcBef>
                          <a:spcPts val="0"/>
                        </a:spcBef>
                        <a:spcAft>
                          <a:spcPts val="0"/>
                        </a:spcAft>
                      </a:pPr>
                      <a:r>
                        <a:rPr lang="en-US" sz="1600" dirty="0">
                          <a:effectLst/>
                        </a:rPr>
                        <a:t>1.0(0.0)</a:t>
                      </a:r>
                      <a:endParaRPr lang="en-US" sz="2800" dirty="0">
                        <a:effectLst/>
                        <a:latin typeface="Arial" panose="020B0604020202020204" pitchFamily="34" charset="0"/>
                        <a:ea typeface="SimSun" panose="02010600030101010101" pitchFamily="2" charset="-122"/>
                      </a:endParaRPr>
                    </a:p>
                  </a:txBody>
                  <a:tcPr marL="63500" marR="63500" marT="63500" marB="63500"/>
                </a:tc>
                <a:tc>
                  <a:txBody>
                    <a:bodyPr/>
                    <a:lstStyle/>
                    <a:p>
                      <a:pPr marL="0" marR="0" algn="ctr">
                        <a:lnSpc>
                          <a:spcPct val="115000"/>
                        </a:lnSpc>
                        <a:spcBef>
                          <a:spcPts val="0"/>
                        </a:spcBef>
                        <a:spcAft>
                          <a:spcPts val="0"/>
                        </a:spcAft>
                      </a:pPr>
                      <a:r>
                        <a:rPr lang="en-US" sz="1600">
                          <a:effectLst/>
                        </a:rPr>
                        <a:t>1.0(0.0)</a:t>
                      </a:r>
                      <a:endParaRPr lang="en-US" sz="2800">
                        <a:effectLst/>
                        <a:latin typeface="Arial" panose="020B0604020202020204" pitchFamily="34" charset="0"/>
                        <a:ea typeface="SimSun" panose="02010600030101010101" pitchFamily="2" charset="-122"/>
                      </a:endParaRPr>
                    </a:p>
                  </a:txBody>
                  <a:tcPr marL="63500" marR="63500" marT="63500" marB="63500"/>
                </a:tc>
                <a:tc>
                  <a:txBody>
                    <a:bodyPr/>
                    <a:lstStyle/>
                    <a:p>
                      <a:pPr marL="0" marR="0" algn="ctr">
                        <a:lnSpc>
                          <a:spcPct val="115000"/>
                        </a:lnSpc>
                        <a:spcBef>
                          <a:spcPts val="0"/>
                        </a:spcBef>
                        <a:spcAft>
                          <a:spcPts val="0"/>
                        </a:spcAft>
                      </a:pPr>
                      <a:r>
                        <a:rPr lang="en-US" sz="1600">
                          <a:effectLst/>
                        </a:rPr>
                        <a:t>1.0(0.0)</a:t>
                      </a:r>
                      <a:endParaRPr lang="en-US" sz="2800">
                        <a:effectLst/>
                        <a:latin typeface="Arial" panose="020B0604020202020204" pitchFamily="34" charset="0"/>
                        <a:ea typeface="SimSun" panose="02010600030101010101" pitchFamily="2" charset="-122"/>
                      </a:endParaRPr>
                    </a:p>
                  </a:txBody>
                  <a:tcPr marL="63500" marR="63500" marT="63500" marB="63500"/>
                </a:tc>
                <a:tc>
                  <a:txBody>
                    <a:bodyPr/>
                    <a:lstStyle/>
                    <a:p>
                      <a:pPr marL="0" marR="0" algn="ctr">
                        <a:lnSpc>
                          <a:spcPct val="115000"/>
                        </a:lnSpc>
                        <a:spcBef>
                          <a:spcPts val="0"/>
                        </a:spcBef>
                        <a:spcAft>
                          <a:spcPts val="0"/>
                        </a:spcAft>
                      </a:pPr>
                      <a:r>
                        <a:rPr lang="en-US" sz="1600">
                          <a:effectLst/>
                        </a:rPr>
                        <a:t>1.0(0.0)</a:t>
                      </a:r>
                      <a:endParaRPr lang="en-US" sz="2800">
                        <a:effectLst/>
                        <a:latin typeface="Arial" panose="020B0604020202020204" pitchFamily="34" charset="0"/>
                        <a:ea typeface="SimSun" panose="02010600030101010101" pitchFamily="2" charset="-122"/>
                      </a:endParaRPr>
                    </a:p>
                  </a:txBody>
                  <a:tcPr marL="63500" marR="63500" marT="63500" marB="63500"/>
                </a:tc>
                <a:extLst>
                  <a:ext uri="{0D108BD9-81ED-4DB2-BD59-A6C34878D82A}">
                    <a16:rowId xmlns:a16="http://schemas.microsoft.com/office/drawing/2014/main" val="3295350366"/>
                  </a:ext>
                </a:extLst>
              </a:tr>
              <a:tr h="0">
                <a:tc>
                  <a:txBody>
                    <a:bodyPr/>
                    <a:lstStyle/>
                    <a:p>
                      <a:pPr marL="0" marR="0" algn="ctr">
                        <a:lnSpc>
                          <a:spcPct val="115000"/>
                        </a:lnSpc>
                        <a:spcBef>
                          <a:spcPts val="0"/>
                        </a:spcBef>
                        <a:spcAft>
                          <a:spcPts val="0"/>
                        </a:spcAft>
                      </a:pPr>
                      <a:r>
                        <a:rPr lang="en-US" sz="1600">
                          <a:effectLst/>
                        </a:rPr>
                        <a:t>Ensemble</a:t>
                      </a:r>
                      <a:endParaRPr lang="en-US" sz="2800">
                        <a:effectLst/>
                        <a:latin typeface="Arial" panose="020B0604020202020204" pitchFamily="34" charset="0"/>
                        <a:ea typeface="SimSun" panose="02010600030101010101" pitchFamily="2" charset="-122"/>
                      </a:endParaRPr>
                    </a:p>
                  </a:txBody>
                  <a:tcPr marL="63500" marR="63500" marT="63500" marB="63500"/>
                </a:tc>
                <a:tc>
                  <a:txBody>
                    <a:bodyPr/>
                    <a:lstStyle/>
                    <a:p>
                      <a:pPr marL="0" marR="0" algn="ctr">
                        <a:lnSpc>
                          <a:spcPct val="115000"/>
                        </a:lnSpc>
                        <a:spcBef>
                          <a:spcPts val="0"/>
                        </a:spcBef>
                        <a:spcAft>
                          <a:spcPts val="0"/>
                        </a:spcAft>
                      </a:pPr>
                      <a:r>
                        <a:rPr lang="en-US" sz="1600">
                          <a:effectLst/>
                        </a:rPr>
                        <a:t>1.0(0.0)</a:t>
                      </a:r>
                      <a:endParaRPr lang="en-US" sz="2800">
                        <a:effectLst/>
                        <a:latin typeface="Arial" panose="020B0604020202020204" pitchFamily="34" charset="0"/>
                        <a:ea typeface="SimSun" panose="02010600030101010101" pitchFamily="2" charset="-122"/>
                      </a:endParaRPr>
                    </a:p>
                  </a:txBody>
                  <a:tcPr marL="63500" marR="63500" marT="63500" marB="63500"/>
                </a:tc>
                <a:tc>
                  <a:txBody>
                    <a:bodyPr/>
                    <a:lstStyle/>
                    <a:p>
                      <a:pPr marL="0" marR="0" algn="ctr">
                        <a:lnSpc>
                          <a:spcPct val="115000"/>
                        </a:lnSpc>
                        <a:spcBef>
                          <a:spcPts val="0"/>
                        </a:spcBef>
                        <a:spcAft>
                          <a:spcPts val="0"/>
                        </a:spcAft>
                      </a:pPr>
                      <a:r>
                        <a:rPr lang="en-US" sz="1600">
                          <a:effectLst/>
                        </a:rPr>
                        <a:t>1.0(0.0)</a:t>
                      </a:r>
                      <a:endParaRPr lang="en-US" sz="2800">
                        <a:effectLst/>
                        <a:latin typeface="Arial" panose="020B0604020202020204" pitchFamily="34" charset="0"/>
                        <a:ea typeface="SimSun" panose="02010600030101010101" pitchFamily="2" charset="-122"/>
                      </a:endParaRPr>
                    </a:p>
                  </a:txBody>
                  <a:tcPr marL="63500" marR="63500" marT="63500" marB="63500"/>
                </a:tc>
                <a:tc>
                  <a:txBody>
                    <a:bodyPr/>
                    <a:lstStyle/>
                    <a:p>
                      <a:pPr marL="0" marR="0" algn="ctr">
                        <a:lnSpc>
                          <a:spcPct val="115000"/>
                        </a:lnSpc>
                        <a:spcBef>
                          <a:spcPts val="0"/>
                        </a:spcBef>
                        <a:spcAft>
                          <a:spcPts val="0"/>
                        </a:spcAft>
                      </a:pPr>
                      <a:r>
                        <a:rPr lang="en-US" sz="1600">
                          <a:effectLst/>
                        </a:rPr>
                        <a:t>1.0(0.0)</a:t>
                      </a:r>
                      <a:endParaRPr lang="en-US" sz="2800">
                        <a:effectLst/>
                        <a:latin typeface="Arial" panose="020B0604020202020204" pitchFamily="34" charset="0"/>
                        <a:ea typeface="SimSun" panose="02010600030101010101" pitchFamily="2" charset="-122"/>
                      </a:endParaRPr>
                    </a:p>
                  </a:txBody>
                  <a:tcPr marL="63500" marR="63500" marT="63500" marB="63500"/>
                </a:tc>
                <a:tc>
                  <a:txBody>
                    <a:bodyPr/>
                    <a:lstStyle/>
                    <a:p>
                      <a:pPr marL="0" marR="0" algn="ctr">
                        <a:lnSpc>
                          <a:spcPct val="115000"/>
                        </a:lnSpc>
                        <a:spcBef>
                          <a:spcPts val="0"/>
                        </a:spcBef>
                        <a:spcAft>
                          <a:spcPts val="0"/>
                        </a:spcAft>
                      </a:pPr>
                      <a:r>
                        <a:rPr lang="en-US" sz="1600">
                          <a:effectLst/>
                        </a:rPr>
                        <a:t>1.0(0.0)</a:t>
                      </a:r>
                      <a:endParaRPr lang="en-US" sz="2800">
                        <a:effectLst/>
                        <a:latin typeface="Arial" panose="020B0604020202020204" pitchFamily="34" charset="0"/>
                        <a:ea typeface="SimSun" panose="02010600030101010101" pitchFamily="2" charset="-122"/>
                      </a:endParaRPr>
                    </a:p>
                  </a:txBody>
                  <a:tcPr marL="63500" marR="63500" marT="63500" marB="63500"/>
                </a:tc>
                <a:tc>
                  <a:txBody>
                    <a:bodyPr/>
                    <a:lstStyle/>
                    <a:p>
                      <a:pPr marL="0" marR="0" algn="ctr">
                        <a:lnSpc>
                          <a:spcPct val="115000"/>
                        </a:lnSpc>
                        <a:spcBef>
                          <a:spcPts val="0"/>
                        </a:spcBef>
                        <a:spcAft>
                          <a:spcPts val="0"/>
                        </a:spcAft>
                      </a:pPr>
                      <a:r>
                        <a:rPr lang="en-US" sz="1600">
                          <a:effectLst/>
                        </a:rPr>
                        <a:t>1.0(0.0)</a:t>
                      </a:r>
                      <a:endParaRPr lang="en-US" sz="2800">
                        <a:effectLst/>
                        <a:latin typeface="Arial" panose="020B0604020202020204" pitchFamily="34" charset="0"/>
                        <a:ea typeface="SimSun" panose="02010600030101010101" pitchFamily="2" charset="-122"/>
                      </a:endParaRPr>
                    </a:p>
                  </a:txBody>
                  <a:tcPr marL="63500" marR="63500" marT="63500" marB="63500"/>
                </a:tc>
                <a:tc>
                  <a:txBody>
                    <a:bodyPr/>
                    <a:lstStyle/>
                    <a:p>
                      <a:pPr marL="0" marR="0" algn="ctr">
                        <a:lnSpc>
                          <a:spcPct val="115000"/>
                        </a:lnSpc>
                        <a:spcBef>
                          <a:spcPts val="0"/>
                        </a:spcBef>
                        <a:spcAft>
                          <a:spcPts val="0"/>
                        </a:spcAft>
                      </a:pPr>
                      <a:r>
                        <a:rPr lang="en-US" sz="1600">
                          <a:effectLst/>
                        </a:rPr>
                        <a:t>1.0(0.0)</a:t>
                      </a:r>
                      <a:endParaRPr lang="en-US" sz="2800">
                        <a:effectLst/>
                        <a:latin typeface="Arial" panose="020B0604020202020204" pitchFamily="34" charset="0"/>
                        <a:ea typeface="SimSun" panose="02010600030101010101" pitchFamily="2" charset="-122"/>
                      </a:endParaRPr>
                    </a:p>
                  </a:txBody>
                  <a:tcPr marL="63500" marR="63500" marT="63500" marB="63500"/>
                </a:tc>
                <a:tc>
                  <a:txBody>
                    <a:bodyPr/>
                    <a:lstStyle/>
                    <a:p>
                      <a:pPr marL="0" marR="0" algn="ctr">
                        <a:lnSpc>
                          <a:spcPct val="115000"/>
                        </a:lnSpc>
                        <a:spcBef>
                          <a:spcPts val="0"/>
                        </a:spcBef>
                        <a:spcAft>
                          <a:spcPts val="0"/>
                        </a:spcAft>
                      </a:pPr>
                      <a:r>
                        <a:rPr lang="en-US" sz="1600">
                          <a:effectLst/>
                        </a:rPr>
                        <a:t>1.0(0.0)</a:t>
                      </a:r>
                      <a:endParaRPr lang="en-US" sz="2800">
                        <a:effectLst/>
                        <a:latin typeface="Arial" panose="020B0604020202020204" pitchFamily="34" charset="0"/>
                        <a:ea typeface="SimSun" panose="02010600030101010101" pitchFamily="2" charset="-122"/>
                      </a:endParaRPr>
                    </a:p>
                  </a:txBody>
                  <a:tcPr marL="63500" marR="63500" marT="63500" marB="63500"/>
                </a:tc>
                <a:tc>
                  <a:txBody>
                    <a:bodyPr/>
                    <a:lstStyle/>
                    <a:p>
                      <a:pPr marL="0" marR="0" algn="ctr">
                        <a:lnSpc>
                          <a:spcPct val="115000"/>
                        </a:lnSpc>
                        <a:spcBef>
                          <a:spcPts val="0"/>
                        </a:spcBef>
                        <a:spcAft>
                          <a:spcPts val="0"/>
                        </a:spcAft>
                      </a:pPr>
                      <a:r>
                        <a:rPr lang="en-US" sz="1600" dirty="0">
                          <a:effectLst/>
                        </a:rPr>
                        <a:t>1.0(0.0)</a:t>
                      </a:r>
                      <a:endParaRPr lang="en-US" sz="2800" dirty="0">
                        <a:effectLst/>
                        <a:latin typeface="Arial" panose="020B0604020202020204" pitchFamily="34" charset="0"/>
                        <a:ea typeface="SimSun" panose="02010600030101010101" pitchFamily="2" charset="-122"/>
                      </a:endParaRPr>
                    </a:p>
                  </a:txBody>
                  <a:tcPr marL="63500" marR="63500" marT="63500" marB="63500"/>
                </a:tc>
                <a:extLst>
                  <a:ext uri="{0D108BD9-81ED-4DB2-BD59-A6C34878D82A}">
                    <a16:rowId xmlns:a16="http://schemas.microsoft.com/office/drawing/2014/main" val="1671564288"/>
                  </a:ext>
                </a:extLst>
              </a:tr>
            </a:tbl>
          </a:graphicData>
        </a:graphic>
      </p:graphicFrame>
      <p:sp>
        <p:nvSpPr>
          <p:cNvPr id="8" name="TextBox 7">
            <a:extLst>
              <a:ext uri="{FF2B5EF4-FFF2-40B4-BE49-F238E27FC236}">
                <a16:creationId xmlns:a16="http://schemas.microsoft.com/office/drawing/2014/main" id="{9579487A-BEB5-4B19-A95F-CFF9069E1817}"/>
              </a:ext>
            </a:extLst>
          </p:cNvPr>
          <p:cNvSpPr txBox="1"/>
          <p:nvPr/>
        </p:nvSpPr>
        <p:spPr>
          <a:xfrm>
            <a:off x="1097280" y="1945901"/>
            <a:ext cx="10710333" cy="369332"/>
          </a:xfrm>
          <a:prstGeom prst="rect">
            <a:avLst/>
          </a:prstGeom>
          <a:noFill/>
        </p:spPr>
        <p:txBody>
          <a:bodyPr wrap="square">
            <a:spAutoFit/>
          </a:bodyPr>
          <a:lstStyle/>
          <a:p>
            <a:pPr marL="0" marR="0">
              <a:spcBef>
                <a:spcPts val="0"/>
              </a:spcBef>
              <a:spcAft>
                <a:spcPts val="200"/>
              </a:spcAft>
            </a:pPr>
            <a:r>
              <a:rPr lang="en-US" sz="1800" b="1" i="1" dirty="0">
                <a:solidFill>
                  <a:srgbClr val="1F497D"/>
                </a:solidFill>
                <a:effectLst/>
                <a:latin typeface="Times New Roman" panose="02020603050405020304" pitchFamily="18" charset="0"/>
                <a:ea typeface="SimSun" panose="02010600030101010101" pitchFamily="2" charset="-122"/>
              </a:rPr>
              <a:t>Table 1</a:t>
            </a:r>
            <a:r>
              <a:rPr lang="en-US" sz="1800" i="1" dirty="0">
                <a:solidFill>
                  <a:srgbClr val="1F497D"/>
                </a:solidFill>
                <a:effectLst/>
                <a:latin typeface="Times New Roman" panose="02020603050405020304" pitchFamily="18" charset="0"/>
                <a:ea typeface="SimSun" panose="02010600030101010101" pitchFamily="2" charset="-122"/>
              </a:rPr>
              <a:t>. Five-fold cross validation performances of the models on sensitive attribute dentification: mean(std).</a:t>
            </a:r>
            <a:endParaRPr lang="en-US" sz="1800" i="1" dirty="0">
              <a:solidFill>
                <a:srgbClr val="1F497D"/>
              </a:solidFill>
              <a:effectLst/>
              <a:latin typeface="Arial" panose="020B0604020202020204" pitchFamily="34" charset="0"/>
              <a:ea typeface="SimSun" panose="02010600030101010101" pitchFamily="2" charset="-122"/>
            </a:endParaRPr>
          </a:p>
        </p:txBody>
      </p:sp>
      <p:pic>
        <p:nvPicPr>
          <p:cNvPr id="9" name="Picture 8">
            <a:extLst>
              <a:ext uri="{FF2B5EF4-FFF2-40B4-BE49-F238E27FC236}">
                <a16:creationId xmlns:a16="http://schemas.microsoft.com/office/drawing/2014/main" id="{7B3FCA52-982E-41F6-BCFD-A724CF06F432}"/>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280847" y="4049247"/>
            <a:ext cx="4561153" cy="2283820"/>
          </a:xfrm>
          <a:prstGeom prst="rect">
            <a:avLst/>
          </a:prstGeom>
          <a:noFill/>
          <a:ln>
            <a:noFill/>
          </a:ln>
        </p:spPr>
      </p:pic>
      <p:sp>
        <p:nvSpPr>
          <p:cNvPr id="11" name="TextBox 10">
            <a:extLst>
              <a:ext uri="{FF2B5EF4-FFF2-40B4-BE49-F238E27FC236}">
                <a16:creationId xmlns:a16="http://schemas.microsoft.com/office/drawing/2014/main" id="{BC4C28FB-D353-439D-B596-17A3E8496A02}"/>
              </a:ext>
            </a:extLst>
          </p:cNvPr>
          <p:cNvSpPr txBox="1"/>
          <p:nvPr/>
        </p:nvSpPr>
        <p:spPr>
          <a:xfrm>
            <a:off x="6096000" y="4203927"/>
            <a:ext cx="4707466" cy="1754326"/>
          </a:xfrm>
          <a:prstGeom prst="rect">
            <a:avLst/>
          </a:prstGeom>
          <a:noFill/>
        </p:spPr>
        <p:txBody>
          <a:bodyPr wrap="square">
            <a:spAutoFit/>
          </a:bodyPr>
          <a:lstStyle/>
          <a:p>
            <a:pPr marL="0" marR="0">
              <a:spcBef>
                <a:spcPts val="0"/>
              </a:spcBef>
              <a:spcAft>
                <a:spcPts val="1000"/>
              </a:spcAft>
            </a:pPr>
            <a:r>
              <a:rPr lang="en-US" sz="1800" b="1" i="1" dirty="0">
                <a:solidFill>
                  <a:srgbClr val="1F497D"/>
                </a:solidFill>
                <a:effectLst/>
                <a:latin typeface="Times New Roman" panose="02020603050405020304" pitchFamily="18" charset="0"/>
                <a:ea typeface="SimSun" panose="02010600030101010101" pitchFamily="2" charset="-122"/>
              </a:rPr>
              <a:t>Figure 1.</a:t>
            </a:r>
            <a:r>
              <a:rPr lang="en-US" sz="1800" i="1" dirty="0">
                <a:solidFill>
                  <a:srgbClr val="1F497D"/>
                </a:solidFill>
                <a:effectLst/>
                <a:latin typeface="Times New Roman" panose="02020603050405020304" pitchFamily="18" charset="0"/>
                <a:ea typeface="SimSun" panose="02010600030101010101" pitchFamily="2" charset="-122"/>
              </a:rPr>
              <a:t> The running time of the Regex model and the ML model. The running time of regex model is for completely screening all patterns of all 899 columns in the dataset. The running time for ML model is for completely calculating all engineered features of all</a:t>
            </a:r>
            <a:endParaRPr lang="en-US" sz="1800" i="1" dirty="0">
              <a:solidFill>
                <a:srgbClr val="1F497D"/>
              </a:solidFill>
              <a:effectLst/>
              <a:latin typeface="Arial" panose="020B0604020202020204" pitchFamily="34" charset="0"/>
              <a:ea typeface="SimSun" panose="02010600030101010101" pitchFamily="2" charset="-122"/>
            </a:endParaRPr>
          </a:p>
        </p:txBody>
      </p:sp>
    </p:spTree>
    <p:extLst>
      <p:ext uri="{BB962C8B-B14F-4D97-AF65-F5344CB8AC3E}">
        <p14:creationId xmlns:p14="http://schemas.microsoft.com/office/powerpoint/2010/main" val="417225303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54C5E0-367E-4ACE-977F-CEC70BB3F551}"/>
              </a:ext>
            </a:extLst>
          </p:cNvPr>
          <p:cNvSpPr>
            <a:spLocks noGrp="1"/>
          </p:cNvSpPr>
          <p:nvPr>
            <p:ph type="title"/>
          </p:nvPr>
        </p:nvSpPr>
        <p:spPr>
          <a:xfrm>
            <a:off x="1097280" y="286603"/>
            <a:ext cx="4570275" cy="1450757"/>
          </a:xfrm>
        </p:spPr>
        <p:txBody>
          <a:bodyPr>
            <a:normAutofit/>
          </a:bodyPr>
          <a:lstStyle/>
          <a:p>
            <a:r>
              <a:rPr lang="en-US" sz="4400" b="1" dirty="0">
                <a:solidFill>
                  <a:srgbClr val="499FBC"/>
                </a:solidFill>
                <a:latin typeface="Calibri"/>
                <a:cs typeface="Calibri"/>
              </a:rPr>
              <a:t>Explainability</a:t>
            </a:r>
          </a:p>
        </p:txBody>
      </p:sp>
      <p:sp>
        <p:nvSpPr>
          <p:cNvPr id="3" name="Content Placeholder 2">
            <a:extLst>
              <a:ext uri="{FF2B5EF4-FFF2-40B4-BE49-F238E27FC236}">
                <a16:creationId xmlns:a16="http://schemas.microsoft.com/office/drawing/2014/main" id="{C036D28A-AB8C-4409-8ABA-D9E87CE89D29}"/>
              </a:ext>
            </a:extLst>
          </p:cNvPr>
          <p:cNvSpPr>
            <a:spLocks noGrp="1"/>
          </p:cNvSpPr>
          <p:nvPr>
            <p:ph idx="1"/>
          </p:nvPr>
        </p:nvSpPr>
        <p:spPr>
          <a:xfrm>
            <a:off x="6383547" y="4741333"/>
            <a:ext cx="5088786" cy="1502615"/>
          </a:xfrm>
        </p:spPr>
        <p:txBody>
          <a:bodyPr/>
          <a:lstStyle/>
          <a:p>
            <a:r>
              <a:rPr lang="en-US" sz="1800" b="1" i="1" dirty="0">
                <a:solidFill>
                  <a:srgbClr val="1F497D"/>
                </a:solidFill>
                <a:effectLst/>
                <a:latin typeface="Times New Roman" panose="02020603050405020304" pitchFamily="18" charset="0"/>
                <a:ea typeface="SimSun" panose="02010600030101010101" pitchFamily="2" charset="-122"/>
              </a:rPr>
              <a:t>Figure 2</a:t>
            </a:r>
            <a:r>
              <a:rPr lang="en-US" sz="1800" i="1" dirty="0">
                <a:solidFill>
                  <a:srgbClr val="1F497D"/>
                </a:solidFill>
                <a:effectLst/>
                <a:latin typeface="Times New Roman" panose="02020603050405020304" pitchFamily="18" charset="0"/>
                <a:ea typeface="SimSun" panose="02010600030101010101" pitchFamily="2" charset="-122"/>
              </a:rPr>
              <a:t>. Feature importance of the engineered features. Importance is normalized to the range of [0,1]. The error bar means standard deviation calculated from five-fold cross validation.</a:t>
            </a:r>
            <a:endParaRPr lang="en-US" sz="1800" i="1" dirty="0">
              <a:solidFill>
                <a:srgbClr val="1F497D"/>
              </a:solidFill>
              <a:effectLst/>
              <a:latin typeface="Arial" panose="020B0604020202020204" pitchFamily="34" charset="0"/>
              <a:ea typeface="SimSun" panose="02010600030101010101" pitchFamily="2" charset="-122"/>
            </a:endParaRPr>
          </a:p>
          <a:p>
            <a:endParaRPr lang="en-US" dirty="0"/>
          </a:p>
        </p:txBody>
      </p:sp>
      <p:sp>
        <p:nvSpPr>
          <p:cNvPr id="6" name="Content Placeholder 2">
            <a:extLst>
              <a:ext uri="{FF2B5EF4-FFF2-40B4-BE49-F238E27FC236}">
                <a16:creationId xmlns:a16="http://schemas.microsoft.com/office/drawing/2014/main" id="{9961A9B2-8FAE-4502-BD3C-544B14A48B48}"/>
              </a:ext>
            </a:extLst>
          </p:cNvPr>
          <p:cNvSpPr txBox="1">
            <a:spLocks/>
          </p:cNvSpPr>
          <p:nvPr/>
        </p:nvSpPr>
        <p:spPr>
          <a:xfrm>
            <a:off x="1097280" y="1845734"/>
            <a:ext cx="4866218" cy="439821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1800" dirty="0">
                <a:effectLst/>
                <a:latin typeface="Times New Roman" panose="02020603050405020304" pitchFamily="18" charset="0"/>
                <a:ea typeface="Times New Roman" panose="02020603050405020304" pitchFamily="18" charset="0"/>
              </a:rPr>
              <a:t>Top-20 important features ranking by their importance</a:t>
            </a:r>
          </a:p>
          <a:p>
            <a:r>
              <a:rPr lang="en-US" sz="1800" dirty="0">
                <a:solidFill>
                  <a:schemeClr val="tx1"/>
                </a:solidFill>
                <a:latin typeface="Times New Roman" panose="02020603050405020304" pitchFamily="18" charset="0"/>
              </a:rPr>
              <a:t>Examples:</a:t>
            </a:r>
          </a:p>
          <a:p>
            <a:pPr lvl="1">
              <a:buFont typeface="Wingdings" panose="05000000000000000000" pitchFamily="2" charset="2"/>
              <a:buChar char="§"/>
            </a:pPr>
            <a:r>
              <a:rPr lang="en-US" sz="1600" i="1" dirty="0">
                <a:effectLst/>
                <a:latin typeface="Times New Roman" panose="02020603050405020304" pitchFamily="18" charset="0"/>
                <a:ea typeface="Times New Roman" panose="02020603050405020304" pitchFamily="18" charset="0"/>
              </a:rPr>
              <a:t>Gini impurity </a:t>
            </a:r>
            <a:r>
              <a:rPr lang="en-US" sz="1600" dirty="0">
                <a:effectLst/>
                <a:latin typeface="Times New Roman" panose="02020603050405020304" pitchFamily="18" charset="0"/>
                <a:ea typeface="Times New Roman" panose="02020603050405020304" pitchFamily="18" charset="0"/>
              </a:rPr>
              <a:t>is the most important feature since it represents the impurity or heterogeneity of a set of labels (so that medical IDs has the largest </a:t>
            </a:r>
            <a:r>
              <a:rPr lang="en-US" sz="1600" dirty="0">
                <a:latin typeface="Times New Roman" panose="02020603050405020304" pitchFamily="18" charset="0"/>
                <a:ea typeface="Times New Roman" panose="02020603050405020304" pitchFamily="18" charset="0"/>
              </a:rPr>
              <a:t>G</a:t>
            </a:r>
            <a:r>
              <a:rPr lang="en-US" sz="1600" dirty="0">
                <a:effectLst/>
                <a:latin typeface="Times New Roman" panose="02020603050405020304" pitchFamily="18" charset="0"/>
                <a:ea typeface="Times New Roman" panose="02020603050405020304" pitchFamily="18" charset="0"/>
              </a:rPr>
              <a:t>ini impurity). </a:t>
            </a:r>
          </a:p>
          <a:p>
            <a:pPr lvl="1">
              <a:buFont typeface="Wingdings" panose="05000000000000000000" pitchFamily="2" charset="2"/>
              <a:buChar char="§"/>
            </a:pPr>
            <a:r>
              <a:rPr lang="en-US" sz="1600" i="1" dirty="0">
                <a:latin typeface="Times New Roman" panose="02020603050405020304" pitchFamily="18" charset="0"/>
                <a:ea typeface="Times New Roman" panose="02020603050405020304" pitchFamily="18" charset="0"/>
              </a:rPr>
              <a:t>B</a:t>
            </a:r>
            <a:r>
              <a:rPr lang="en-US" sz="1600" i="1" dirty="0">
                <a:effectLst/>
                <a:latin typeface="Times New Roman" panose="02020603050405020304" pitchFamily="18" charset="0"/>
                <a:ea typeface="Times New Roman" panose="02020603050405020304" pitchFamily="18" charset="0"/>
              </a:rPr>
              <a:t>in counts/bin edge </a:t>
            </a:r>
            <a:r>
              <a:rPr lang="en-US" sz="1600" dirty="0">
                <a:effectLst/>
                <a:latin typeface="Times New Roman" panose="02020603050405020304" pitchFamily="18" charset="0"/>
                <a:ea typeface="Times New Roman" panose="02020603050405020304" pitchFamily="18" charset="0"/>
              </a:rPr>
              <a:t>values of histogram is largely dependent on the feature being categorical or continuous </a:t>
            </a:r>
          </a:p>
          <a:p>
            <a:pPr lvl="1">
              <a:buFont typeface="Wingdings" panose="05000000000000000000" pitchFamily="2" charset="2"/>
              <a:buChar char="§"/>
            </a:pPr>
            <a:r>
              <a:rPr lang="en-US" sz="1600" i="1" dirty="0">
                <a:effectLst/>
                <a:latin typeface="Times New Roman" panose="02020603050405020304" pitchFamily="18" charset="0"/>
                <a:ea typeface="Times New Roman" panose="02020603050405020304" pitchFamily="18" charset="0"/>
              </a:rPr>
              <a:t>Skewness</a:t>
            </a:r>
            <a:r>
              <a:rPr lang="en-US" sz="1600" dirty="0">
                <a:effectLst/>
                <a:latin typeface="Times New Roman" panose="02020603050405020304" pitchFamily="18" charset="0"/>
                <a:ea typeface="Times New Roman" panose="02020603050405020304" pitchFamily="18" charset="0"/>
              </a:rPr>
              <a:t> measures the symmetry of the sample distribution and data type such as string, datetime, float, int, etc. also tells whether an attribute likely contains sensitive information. </a:t>
            </a:r>
            <a:endParaRPr lang="en-US" dirty="0">
              <a:solidFill>
                <a:schemeClr val="tx1"/>
              </a:solidFill>
            </a:endParaRPr>
          </a:p>
        </p:txBody>
      </p:sp>
      <p:pic>
        <p:nvPicPr>
          <p:cNvPr id="7" name="Picture 6">
            <a:extLst>
              <a:ext uri="{FF2B5EF4-FFF2-40B4-BE49-F238E27FC236}">
                <a16:creationId xmlns:a16="http://schemas.microsoft.com/office/drawing/2014/main" id="{4B75771F-FC41-2C0F-9776-612DD167A922}"/>
              </a:ext>
            </a:extLst>
          </p:cNvPr>
          <p:cNvPicPr>
            <a:picLocks noChangeAspect="1"/>
          </p:cNvPicPr>
          <p:nvPr/>
        </p:nvPicPr>
        <p:blipFill>
          <a:blip r:embed="rId2"/>
          <a:stretch>
            <a:fillRect/>
          </a:stretch>
        </p:blipFill>
        <p:spPr>
          <a:xfrm>
            <a:off x="5667555" y="1547049"/>
            <a:ext cx="3381847" cy="409632"/>
          </a:xfrm>
          <a:prstGeom prst="rect">
            <a:avLst/>
          </a:prstGeom>
        </p:spPr>
      </p:pic>
      <p:pic>
        <p:nvPicPr>
          <p:cNvPr id="4" name="image5.png">
            <a:extLst>
              <a:ext uri="{FF2B5EF4-FFF2-40B4-BE49-F238E27FC236}">
                <a16:creationId xmlns:a16="http://schemas.microsoft.com/office/drawing/2014/main" id="{778A6668-9AEC-4360-997D-8ED2BB0C27B8}"/>
              </a:ext>
            </a:extLst>
          </p:cNvPr>
          <p:cNvPicPr/>
          <p:nvPr/>
        </p:nvPicPr>
        <p:blipFill>
          <a:blip r:embed="rId3"/>
          <a:srcRect/>
          <a:stretch>
            <a:fillRect/>
          </a:stretch>
        </p:blipFill>
        <p:spPr>
          <a:xfrm>
            <a:off x="6228503" y="87855"/>
            <a:ext cx="5303097" cy="4653478"/>
          </a:xfrm>
          <a:prstGeom prst="rect">
            <a:avLst/>
          </a:prstGeom>
          <a:ln/>
        </p:spPr>
      </p:pic>
    </p:spTree>
    <p:extLst>
      <p:ext uri="{BB962C8B-B14F-4D97-AF65-F5344CB8AC3E}">
        <p14:creationId xmlns:p14="http://schemas.microsoft.com/office/powerpoint/2010/main" val="41698899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E97DA9-8AA2-46D3-97E6-E4EB523B32B0}"/>
              </a:ext>
            </a:extLst>
          </p:cNvPr>
          <p:cNvSpPr>
            <a:spLocks noGrp="1"/>
          </p:cNvSpPr>
          <p:nvPr>
            <p:ph type="title"/>
          </p:nvPr>
        </p:nvSpPr>
        <p:spPr/>
        <p:txBody>
          <a:bodyPr/>
          <a:lstStyle/>
          <a:p>
            <a:r>
              <a:rPr lang="en-US" b="1" dirty="0">
                <a:solidFill>
                  <a:srgbClr val="499FBC"/>
                </a:solidFill>
                <a:latin typeface="Calibri" panose="020F0502020204030204" pitchFamily="34" charset="0"/>
              </a:rPr>
              <a:t>Acknowledgement </a:t>
            </a:r>
          </a:p>
        </p:txBody>
      </p:sp>
      <p:sp>
        <p:nvSpPr>
          <p:cNvPr id="3" name="Content Placeholder 2">
            <a:extLst>
              <a:ext uri="{FF2B5EF4-FFF2-40B4-BE49-F238E27FC236}">
                <a16:creationId xmlns:a16="http://schemas.microsoft.com/office/drawing/2014/main" id="{FEC80142-DB67-48F8-99B4-E7D5A17BF6FF}"/>
              </a:ext>
            </a:extLst>
          </p:cNvPr>
          <p:cNvSpPr>
            <a:spLocks noGrp="1"/>
          </p:cNvSpPr>
          <p:nvPr>
            <p:ph idx="1"/>
          </p:nvPr>
        </p:nvSpPr>
        <p:spPr>
          <a:xfrm>
            <a:off x="1097280" y="2177334"/>
            <a:ext cx="10058400" cy="4023360"/>
          </a:xfrm>
        </p:spPr>
        <p:txBody>
          <a:bodyPr/>
          <a:lstStyle/>
          <a:p>
            <a:pPr>
              <a:lnSpc>
                <a:spcPct val="150000"/>
              </a:lnSpc>
              <a:buFont typeface="Wingdings" panose="05000000000000000000" pitchFamily="2" charset="2"/>
              <a:buChar char="§"/>
            </a:pPr>
            <a:r>
              <a:rPr lang="en-US" dirty="0"/>
              <a:t> Thanks to the leadership of Dr. Lucila Ohno-Machado and Dr. Hua Xu</a:t>
            </a:r>
          </a:p>
          <a:p>
            <a:pPr>
              <a:lnSpc>
                <a:spcPct val="150000"/>
              </a:lnSpc>
              <a:buFont typeface="Wingdings" panose="05000000000000000000" pitchFamily="2" charset="2"/>
              <a:buChar char="§"/>
            </a:pPr>
            <a:r>
              <a:rPr lang="en-US" dirty="0"/>
              <a:t> Thanks to Dr. Kai Zhang and </a:t>
            </a:r>
            <a:r>
              <a:rPr lang="en-US" dirty="0" err="1"/>
              <a:t>Luyao</a:t>
            </a:r>
            <a:r>
              <a:rPr lang="en-US" dirty="0"/>
              <a:t> Chen for the implementation</a:t>
            </a:r>
          </a:p>
          <a:p>
            <a:pPr>
              <a:lnSpc>
                <a:spcPct val="150000"/>
              </a:lnSpc>
              <a:buFont typeface="Wingdings" panose="05000000000000000000" pitchFamily="2" charset="2"/>
              <a:buChar char="§"/>
            </a:pPr>
            <a:r>
              <a:rPr lang="en-US" dirty="0"/>
              <a:t> Thank </a:t>
            </a:r>
            <a:r>
              <a:rPr lang="en-US" dirty="0" err="1"/>
              <a:t>Pritham</a:t>
            </a:r>
            <a:r>
              <a:rPr lang="en-US" dirty="0"/>
              <a:t> Ram for the team organization</a:t>
            </a:r>
          </a:p>
          <a:p>
            <a:pPr>
              <a:lnSpc>
                <a:spcPct val="150000"/>
              </a:lnSpc>
              <a:buFont typeface="Wingdings" panose="05000000000000000000" pitchFamily="2" charset="2"/>
              <a:buChar char="§"/>
            </a:pPr>
            <a:r>
              <a:rPr lang="en-US" dirty="0"/>
              <a:t> Thank NLM for the funding support U24LM013755</a:t>
            </a:r>
          </a:p>
          <a:p>
            <a:pPr lvl="1">
              <a:buFont typeface="Wingdings" panose="05000000000000000000" pitchFamily="2" charset="2"/>
              <a:buChar char="Ø"/>
            </a:pPr>
            <a:endParaRPr lang="en-US" dirty="0"/>
          </a:p>
          <a:p>
            <a:pPr lvl="1">
              <a:buFont typeface="Wingdings" panose="05000000000000000000" pitchFamily="2" charset="2"/>
              <a:buChar char="Ø"/>
            </a:pPr>
            <a:endParaRPr lang="en-US" dirty="0"/>
          </a:p>
        </p:txBody>
      </p:sp>
    </p:spTree>
    <p:extLst>
      <p:ext uri="{BB962C8B-B14F-4D97-AF65-F5344CB8AC3E}">
        <p14:creationId xmlns:p14="http://schemas.microsoft.com/office/powerpoint/2010/main" val="6680846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E4490D0-3672-446A-AC12-B4830333BD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a:extLst>
              <a:ext uri="{FF2B5EF4-FFF2-40B4-BE49-F238E27FC236}">
                <a16:creationId xmlns:a16="http://schemas.microsoft.com/office/drawing/2014/main" id="{39CB82C2-DF65-4EC1-8280-F201D50F5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6" name="Straight Connector 15">
            <a:extLst>
              <a:ext uri="{FF2B5EF4-FFF2-40B4-BE49-F238E27FC236}">
                <a16:creationId xmlns:a16="http://schemas.microsoft.com/office/drawing/2014/main" id="{7E1D4427-852B-4B37-8E76-0E9F1810BA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8" name="Rectangle 17">
            <a:extLst>
              <a:ext uri="{FF2B5EF4-FFF2-40B4-BE49-F238E27FC236}">
                <a16:creationId xmlns:a16="http://schemas.microsoft.com/office/drawing/2014/main" id="{AE220058-3FCE-496E-ADF2-D8A6961F39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a:extLst>
              <a:ext uri="{FF2B5EF4-FFF2-40B4-BE49-F238E27FC236}">
                <a16:creationId xmlns:a16="http://schemas.microsoft.com/office/drawing/2014/main" id="{E193F809-7E50-4AAD-8E26-878207931C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944603" y="4325112"/>
            <a:ext cx="71323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4E97DA9-8AA2-46D3-97E6-E4EB523B32B0}"/>
              </a:ext>
            </a:extLst>
          </p:cNvPr>
          <p:cNvSpPr>
            <a:spLocks noGrp="1"/>
          </p:cNvSpPr>
          <p:nvPr>
            <p:ph type="title"/>
          </p:nvPr>
        </p:nvSpPr>
        <p:spPr>
          <a:xfrm>
            <a:off x="3836504" y="758952"/>
            <a:ext cx="7319175" cy="3566160"/>
          </a:xfrm>
        </p:spPr>
        <p:txBody>
          <a:bodyPr vert="horz" lIns="91440" tIns="45720" rIns="91440" bIns="45720" rtlCol="0" anchor="b">
            <a:normAutofit/>
          </a:bodyPr>
          <a:lstStyle/>
          <a:p>
            <a:r>
              <a:rPr lang="en-US" sz="8000" b="1">
                <a:solidFill>
                  <a:schemeClr val="tx1">
                    <a:lumMod val="85000"/>
                    <a:lumOff val="15000"/>
                  </a:schemeClr>
                </a:solidFill>
              </a:rPr>
              <a:t>Questions</a:t>
            </a:r>
          </a:p>
        </p:txBody>
      </p:sp>
      <p:pic>
        <p:nvPicPr>
          <p:cNvPr id="9" name="Graphic 8" descr="Help">
            <a:extLst>
              <a:ext uri="{FF2B5EF4-FFF2-40B4-BE49-F238E27FC236}">
                <a16:creationId xmlns:a16="http://schemas.microsoft.com/office/drawing/2014/main" id="{43E183E3-4116-5441-DAFD-35A5BA59AFB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29818" y="1944907"/>
            <a:ext cx="2449486" cy="2449486"/>
          </a:xfrm>
          <a:prstGeom prst="rect">
            <a:avLst/>
          </a:prstGeom>
        </p:spPr>
      </p:pic>
      <p:sp>
        <p:nvSpPr>
          <p:cNvPr id="22" name="Rectangle 21">
            <a:extLst>
              <a:ext uri="{FF2B5EF4-FFF2-40B4-BE49-F238E27FC236}">
                <a16:creationId xmlns:a16="http://schemas.microsoft.com/office/drawing/2014/main" id="{3E9C5090-7D25-41E3-A6D3-CCAEE505E7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4" name="Rectangle 23">
            <a:extLst>
              <a:ext uri="{FF2B5EF4-FFF2-40B4-BE49-F238E27FC236}">
                <a16:creationId xmlns:a16="http://schemas.microsoft.com/office/drawing/2014/main" id="{11BF8809-0DAC-41E5-A212-ACB4A01BE9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1556432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6D16D1E-4205-49F5-BD2A-DA769947C1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a:extLst>
              <a:ext uri="{FF2B5EF4-FFF2-40B4-BE49-F238E27FC236}">
                <a16:creationId xmlns:a16="http://schemas.microsoft.com/office/drawing/2014/main" id="{012FD100-C039-4E03-B5E4-2EDFA7290A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4193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2" name="Straight Connector 11">
            <a:extLst>
              <a:ext uri="{FF2B5EF4-FFF2-40B4-BE49-F238E27FC236}">
                <a16:creationId xmlns:a16="http://schemas.microsoft.com/office/drawing/2014/main" id="{4418FCD2-8448-4A81-8EB4-72250F7827B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FB5993E2-C02B-4335-ABA5-D8EC465551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C0B801A2-5622-4BE8-9AD2-C337A2CD00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a:extLst>
              <a:ext uri="{FF2B5EF4-FFF2-40B4-BE49-F238E27FC236}">
                <a16:creationId xmlns:a16="http://schemas.microsoft.com/office/drawing/2014/main" id="{B7AF614F-5BC3-4086-99F5-B87C5847A0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4" name="Content Placeholder 2">
            <a:extLst>
              <a:ext uri="{FF2B5EF4-FFF2-40B4-BE49-F238E27FC236}">
                <a16:creationId xmlns:a16="http://schemas.microsoft.com/office/drawing/2014/main" id="{1DEB6224-F768-8370-6ECA-F68A4BCD7BDE}"/>
              </a:ext>
            </a:extLst>
          </p:cNvPr>
          <p:cNvGraphicFramePr/>
          <p:nvPr>
            <p:extLst>
              <p:ext uri="{D42A27DB-BD31-4B8C-83A1-F6EECF244321}">
                <p14:modId xmlns:p14="http://schemas.microsoft.com/office/powerpoint/2010/main" val="1715900692"/>
              </p:ext>
            </p:extLst>
          </p:nvPr>
        </p:nvGraphicFramePr>
        <p:xfrm>
          <a:off x="4741863" y="639763"/>
          <a:ext cx="6797675" cy="56499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341346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72097" y="1938865"/>
            <a:ext cx="8848436" cy="1100667"/>
          </a:xfrm>
        </p:spPr>
        <p:txBody>
          <a:bodyPr>
            <a:normAutofit/>
          </a:bodyPr>
          <a:lstStyle/>
          <a:p>
            <a:pPr algn="r"/>
            <a:r>
              <a:rPr lang="en-US" altLang="zh-CN" b="1" dirty="0">
                <a:solidFill>
                  <a:srgbClr val="499FBC"/>
                </a:solidFill>
                <a:latin typeface="Calibri" panose="020F0502020204030204" pitchFamily="34" charset="0"/>
              </a:rPr>
              <a:t>Our previous work on this topic</a:t>
            </a:r>
            <a:endParaRPr lang="en-US" altLang="en-US" b="1" dirty="0">
              <a:solidFill>
                <a:srgbClr val="499FBC"/>
              </a:solidFill>
              <a:latin typeface="Calibri" panose="020F0502020204030204" pitchFamily="34" charset="0"/>
            </a:endParaRPr>
          </a:p>
        </p:txBody>
      </p:sp>
    </p:spTree>
    <p:extLst>
      <p:ext uri="{BB962C8B-B14F-4D97-AF65-F5344CB8AC3E}">
        <p14:creationId xmlns:p14="http://schemas.microsoft.com/office/powerpoint/2010/main" val="27332164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 name="Content Placeholder 5">
            <a:extLst>
              <a:ext uri="{FF2B5EF4-FFF2-40B4-BE49-F238E27FC236}">
                <a16:creationId xmlns:a16="http://schemas.microsoft.com/office/drawing/2014/main" id="{BB8500E2-9DDB-4D49-8115-B57F7B2B8FAA}"/>
              </a:ext>
            </a:extLst>
          </p:cNvPr>
          <p:cNvSpPr txBox="1">
            <a:spLocks/>
          </p:cNvSpPr>
          <p:nvPr/>
        </p:nvSpPr>
        <p:spPr>
          <a:xfrm>
            <a:off x="1194137" y="2097248"/>
            <a:ext cx="8887984" cy="3858700"/>
          </a:xfrm>
          <a:prstGeom prst="rect">
            <a:avLst/>
          </a:prstGeom>
        </p:spPr>
        <p:txBody>
          <a:bodyPr vert="horz" lIns="91440" tIns="45720" rIns="91440" bIns="45720" rtlCol="0">
            <a:normAutofit fontScale="925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lumMod val="50000"/>
                    <a:lumOff val="50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lumMod val="50000"/>
                    <a:lumOff val="50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lumMod val="50000"/>
                    <a:lumOff val="50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lumMod val="50000"/>
                    <a:lumOff val="50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lumMod val="50000"/>
                    <a:lumOff val="50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dirty="0">
                <a:solidFill>
                  <a:schemeClr val="tx1"/>
                </a:solidFill>
                <a:latin typeface="Calibri" panose="020F0502020204030204" pitchFamily="34" charset="0"/>
                <a:cs typeface="Calibri" panose="020F0502020204030204" pitchFamily="34" charset="0"/>
              </a:rPr>
              <a:t>Use of Common Data Elements (CDEs)</a:t>
            </a:r>
          </a:p>
          <a:p>
            <a:pPr lvl="1"/>
            <a:r>
              <a:rPr lang="en-US" sz="2000" dirty="0">
                <a:solidFill>
                  <a:schemeClr val="tx1"/>
                </a:solidFill>
                <a:latin typeface="Calibri" panose="020F0502020204030204" pitchFamily="34" charset="0"/>
                <a:cs typeface="Calibri" panose="020F0502020204030204" pitchFamily="34" charset="0"/>
              </a:rPr>
              <a:t>NIH minimum CDEs for prospective human subject studies </a:t>
            </a:r>
          </a:p>
          <a:p>
            <a:pPr lvl="1"/>
            <a:r>
              <a:rPr lang="en-US" sz="2000" dirty="0">
                <a:solidFill>
                  <a:schemeClr val="tx1"/>
                </a:solidFill>
                <a:latin typeface="Calibri" panose="020F0502020204030204" pitchFamily="34" charset="0"/>
                <a:cs typeface="Calibri" panose="020F0502020204030204" pitchFamily="34" charset="0"/>
              </a:rPr>
              <a:t>Recommend CDEs for each FOA research area</a:t>
            </a:r>
          </a:p>
          <a:p>
            <a:pPr lvl="1"/>
            <a:r>
              <a:rPr lang="en-US" sz="2000" dirty="0">
                <a:solidFill>
                  <a:schemeClr val="tx1"/>
                </a:solidFill>
                <a:latin typeface="Calibri" panose="020F0502020204030204" pitchFamily="34" charset="0"/>
                <a:cs typeface="Calibri" panose="020F0502020204030204" pitchFamily="34" charset="0"/>
              </a:rPr>
              <a:t>IMI – CDE mapping tool</a:t>
            </a:r>
          </a:p>
          <a:p>
            <a:r>
              <a:rPr lang="en-US" sz="2400" dirty="0">
                <a:solidFill>
                  <a:schemeClr val="tx1"/>
                </a:solidFill>
                <a:latin typeface="Calibri" panose="020F0502020204030204" pitchFamily="34" charset="0"/>
                <a:cs typeface="Calibri" panose="020F0502020204030204" pitchFamily="34" charset="0"/>
              </a:rPr>
              <a:t>Data collection </a:t>
            </a:r>
          </a:p>
          <a:p>
            <a:pPr lvl="1"/>
            <a:r>
              <a:rPr lang="en-US" sz="2000" dirty="0">
                <a:solidFill>
                  <a:schemeClr val="tx1"/>
                </a:solidFill>
                <a:latin typeface="Calibri" panose="020F0502020204030204" pitchFamily="34" charset="0"/>
                <a:cs typeface="Calibri" panose="020F0502020204030204" pitchFamily="34" charset="0"/>
              </a:rPr>
              <a:t>Secure FTP for data submission </a:t>
            </a:r>
          </a:p>
          <a:p>
            <a:pPr lvl="1"/>
            <a:r>
              <a:rPr lang="en-US" sz="2000" dirty="0">
                <a:solidFill>
                  <a:schemeClr val="tx1"/>
                </a:solidFill>
                <a:latin typeface="Calibri" panose="020F0502020204030204" pitchFamily="34" charset="0"/>
                <a:cs typeface="Calibri" panose="020F0502020204030204" pitchFamily="34" charset="0"/>
              </a:rPr>
              <a:t>Quality assurance of submitted datasets </a:t>
            </a:r>
          </a:p>
          <a:p>
            <a:r>
              <a:rPr lang="en-US" sz="2400" b="1" dirty="0">
                <a:solidFill>
                  <a:schemeClr val="tx1"/>
                </a:solidFill>
                <a:latin typeface="Calibri" panose="020F0502020204030204" pitchFamily="34" charset="0"/>
                <a:cs typeface="Calibri" panose="020F0502020204030204" pitchFamily="34" charset="0"/>
              </a:rPr>
              <a:t>Data sharing (</a:t>
            </a:r>
            <a:r>
              <a:rPr lang="en-US" sz="2400" b="1" dirty="0">
                <a:solidFill>
                  <a:schemeClr val="tx1"/>
                </a:solidFill>
                <a:latin typeface="Calibri" panose="020F0502020204030204" pitchFamily="34" charset="0"/>
                <a:cs typeface="Calibri" panose="020F0502020204030204" pitchFamily="34" charset="0"/>
                <a:hlinkClick r:id="rId3"/>
              </a:rPr>
              <a:t>https://www.radxrad.org/data-core-resources/</a:t>
            </a:r>
            <a:r>
              <a:rPr lang="en-US" sz="2400" b="1" dirty="0">
                <a:solidFill>
                  <a:schemeClr val="tx1"/>
                </a:solidFill>
                <a:latin typeface="Calibri" panose="020F0502020204030204" pitchFamily="34" charset="0"/>
                <a:cs typeface="Calibri" panose="020F0502020204030204" pitchFamily="34" charset="0"/>
              </a:rPr>
              <a:t>)</a:t>
            </a:r>
          </a:p>
          <a:p>
            <a:pPr lvl="1"/>
            <a:r>
              <a:rPr lang="en-US" sz="2000" b="1" dirty="0">
                <a:solidFill>
                  <a:schemeClr val="tx1"/>
                </a:solidFill>
                <a:latin typeface="Calibri" panose="020F0502020204030204" pitchFamily="34" charset="0"/>
                <a:cs typeface="Calibri" panose="020F0502020204030204" pitchFamily="34" charset="0"/>
              </a:rPr>
              <a:t>Privacy protection tools</a:t>
            </a:r>
          </a:p>
          <a:p>
            <a:pPr lvl="2"/>
            <a:r>
              <a:rPr lang="en-US" sz="2000" b="1" dirty="0">
                <a:solidFill>
                  <a:schemeClr val="tx1"/>
                </a:solidFill>
                <a:latin typeface="Calibri" panose="020F0502020204030204" pitchFamily="34" charset="0"/>
                <a:cs typeface="Calibri" panose="020F0502020204030204" pitchFamily="34" charset="0"/>
              </a:rPr>
              <a:t>Subject ID generation tool</a:t>
            </a:r>
          </a:p>
          <a:p>
            <a:pPr lvl="2"/>
            <a:r>
              <a:rPr lang="en-US" sz="2000" b="1" dirty="0">
                <a:solidFill>
                  <a:schemeClr val="tx1"/>
                </a:solidFill>
                <a:latin typeface="Calibri" panose="020F0502020204030204" pitchFamily="34" charset="0"/>
                <a:cs typeface="Calibri" panose="020F0502020204030204" pitchFamily="34" charset="0"/>
              </a:rPr>
              <a:t>Zip Code truncation tool  </a:t>
            </a:r>
          </a:p>
          <a:p>
            <a:pPr lvl="2"/>
            <a:r>
              <a:rPr lang="en-US" sz="2000" b="1" dirty="0">
                <a:solidFill>
                  <a:schemeClr val="tx1"/>
                </a:solidFill>
                <a:latin typeface="Calibri" panose="020F0502020204030204" pitchFamily="34" charset="0"/>
                <a:cs typeface="Calibri" panose="020F0502020204030204" pitchFamily="34" charset="0"/>
              </a:rPr>
              <a:t>Date-shifting tool</a:t>
            </a:r>
            <a:endParaRPr lang="en-US" sz="2200" b="1" dirty="0">
              <a:solidFill>
                <a:schemeClr val="tx1"/>
              </a:solidFill>
              <a:latin typeface="Calibri" panose="020F0502020204030204" pitchFamily="34" charset="0"/>
              <a:cs typeface="Calibri" panose="020F0502020204030204" pitchFamily="34" charset="0"/>
            </a:endParaRPr>
          </a:p>
          <a:p>
            <a:pPr lvl="1"/>
            <a:endParaRPr lang="en-US" sz="2200" dirty="0">
              <a:solidFill>
                <a:schemeClr val="tx1"/>
              </a:solidFill>
              <a:latin typeface="Calibri" panose="020F0502020204030204" pitchFamily="34" charset="0"/>
              <a:cs typeface="Calibri" panose="020F0502020204030204" pitchFamily="34" charset="0"/>
            </a:endParaRPr>
          </a:p>
          <a:p>
            <a:pPr lvl="1"/>
            <a:endParaRPr lang="en-US" sz="2000" dirty="0">
              <a:solidFill>
                <a:schemeClr val="tx1"/>
              </a:solidFill>
              <a:latin typeface="Calibri" panose="020F0502020204030204" pitchFamily="34" charset="0"/>
              <a:cs typeface="Calibri" panose="020F0502020204030204" pitchFamily="34" charset="0"/>
            </a:endParaRPr>
          </a:p>
        </p:txBody>
      </p:sp>
      <p:sp>
        <p:nvSpPr>
          <p:cNvPr id="3" name="Title 1">
            <a:extLst>
              <a:ext uri="{FF2B5EF4-FFF2-40B4-BE49-F238E27FC236}">
                <a16:creationId xmlns:a16="http://schemas.microsoft.com/office/drawing/2014/main" id="{363AFE0D-2322-CC3D-7394-8B11ACEF5493}"/>
              </a:ext>
            </a:extLst>
          </p:cNvPr>
          <p:cNvSpPr txBox="1">
            <a:spLocks/>
          </p:cNvSpPr>
          <p:nvPr/>
        </p:nvSpPr>
        <p:spPr>
          <a:xfrm>
            <a:off x="1097280" y="286603"/>
            <a:ext cx="10058400" cy="1450757"/>
          </a:xfrm>
          <a:prstGeom prst="rect">
            <a:avLst/>
          </a:prstGeom>
        </p:spPr>
        <p:txBody>
          <a:bodyPr vert="horz" lIns="91440" tIns="45720" rIns="91440" bIns="45720" rtlCol="0" anchor="b">
            <a:normAutofit/>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altLang="en-US" sz="4400" b="1" dirty="0" err="1">
                <a:solidFill>
                  <a:srgbClr val="499FBC"/>
                </a:solidFill>
                <a:latin typeface="Calibri"/>
                <a:cs typeface="Calibri"/>
              </a:rPr>
              <a:t>RADx</a:t>
            </a:r>
            <a:r>
              <a:rPr lang="en-US" altLang="en-US" sz="4400" b="1" dirty="0">
                <a:solidFill>
                  <a:srgbClr val="499FBC"/>
                </a:solidFill>
                <a:latin typeface="Calibri"/>
                <a:cs typeface="Calibri"/>
              </a:rPr>
              <a:t>-rad DCC: Data Core – Key Activities</a:t>
            </a:r>
            <a:endParaRPr lang="en-US" sz="4400" dirty="0"/>
          </a:p>
        </p:txBody>
      </p:sp>
    </p:spTree>
    <p:extLst>
      <p:ext uri="{BB962C8B-B14F-4D97-AF65-F5344CB8AC3E}">
        <p14:creationId xmlns:p14="http://schemas.microsoft.com/office/powerpoint/2010/main" val="14152140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5">
            <a:extLst>
              <a:ext uri="{FF2B5EF4-FFF2-40B4-BE49-F238E27FC236}">
                <a16:creationId xmlns:a16="http://schemas.microsoft.com/office/drawing/2014/main" id="{B19505D3-0462-5E42-A2CE-CA6D0175DFE2}"/>
              </a:ext>
            </a:extLst>
          </p:cNvPr>
          <p:cNvSpPr txBox="1">
            <a:spLocks/>
          </p:cNvSpPr>
          <p:nvPr/>
        </p:nvSpPr>
        <p:spPr>
          <a:xfrm>
            <a:off x="1644216" y="866218"/>
            <a:ext cx="9023785" cy="4669657"/>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lumMod val="50000"/>
                    <a:lumOff val="50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lumMod val="50000"/>
                    <a:lumOff val="50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lumMod val="50000"/>
                    <a:lumOff val="50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lumMod val="50000"/>
                    <a:lumOff val="50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lumMod val="50000"/>
                    <a:lumOff val="50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endParaRPr lang="en-US" sz="1400">
              <a:solidFill>
                <a:schemeClr val="tx1"/>
              </a:solidFill>
              <a:latin typeface="Calibri" panose="020F0502020204030204" pitchFamily="34" charset="0"/>
              <a:cs typeface="Calibri" panose="020F0502020204030204" pitchFamily="34" charset="0"/>
            </a:endParaRPr>
          </a:p>
          <a:p>
            <a:pPr lvl="1"/>
            <a:endParaRPr lang="en-US" sz="2200">
              <a:solidFill>
                <a:schemeClr val="tx1"/>
              </a:solidFill>
              <a:latin typeface="Calibri" panose="020F0502020204030204" pitchFamily="34" charset="0"/>
              <a:cs typeface="Calibri" panose="020F0502020204030204" pitchFamily="34" charset="0"/>
            </a:endParaRPr>
          </a:p>
          <a:p>
            <a:pPr lvl="1"/>
            <a:endParaRPr lang="en-US" sz="2200">
              <a:solidFill>
                <a:schemeClr val="tx1"/>
              </a:solidFill>
              <a:latin typeface="Calibri" panose="020F0502020204030204" pitchFamily="34" charset="0"/>
              <a:cs typeface="Calibri" panose="020F0502020204030204" pitchFamily="34" charset="0"/>
            </a:endParaRPr>
          </a:p>
          <a:p>
            <a:pPr lvl="1"/>
            <a:endParaRPr lang="en-US" sz="2000">
              <a:solidFill>
                <a:schemeClr val="tx1"/>
              </a:solidFill>
              <a:latin typeface="Calibri" panose="020F0502020204030204" pitchFamily="34" charset="0"/>
              <a:cs typeface="Calibri" panose="020F0502020204030204" pitchFamily="34" charset="0"/>
            </a:endParaRPr>
          </a:p>
        </p:txBody>
      </p:sp>
      <p:sp>
        <p:nvSpPr>
          <p:cNvPr id="8" name="Content Placeholder 5">
            <a:extLst>
              <a:ext uri="{FF2B5EF4-FFF2-40B4-BE49-F238E27FC236}">
                <a16:creationId xmlns:a16="http://schemas.microsoft.com/office/drawing/2014/main" id="{B19505D3-0462-5E42-A2CE-CA6D0175DFE2}"/>
              </a:ext>
            </a:extLst>
          </p:cNvPr>
          <p:cNvSpPr txBox="1">
            <a:spLocks/>
          </p:cNvSpPr>
          <p:nvPr/>
        </p:nvSpPr>
        <p:spPr>
          <a:xfrm>
            <a:off x="1473467" y="1784969"/>
            <a:ext cx="8871385" cy="1510757"/>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lumMod val="50000"/>
                    <a:lumOff val="50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lumMod val="50000"/>
                    <a:lumOff val="50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lumMod val="50000"/>
                    <a:lumOff val="50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lumMod val="50000"/>
                    <a:lumOff val="50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lumMod val="50000"/>
                    <a:lumOff val="50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b="1" dirty="0">
                <a:solidFill>
                  <a:schemeClr val="tx1"/>
                </a:solidFill>
                <a:latin typeface="Calibri" panose="020F0502020204030204" pitchFamily="34" charset="0"/>
                <a:cs typeface="Calibri" panose="020F0502020204030204" pitchFamily="34" charset="0"/>
              </a:rPr>
              <a:t>Data sharing – privacy protection tools</a:t>
            </a:r>
          </a:p>
          <a:p>
            <a:pPr lvl="1"/>
            <a:r>
              <a:rPr lang="en-US" sz="1800" dirty="0">
                <a:solidFill>
                  <a:schemeClr val="tx1"/>
                </a:solidFill>
                <a:latin typeface="Calibri" panose="020F0502020204030204" pitchFamily="34" charset="0"/>
                <a:cs typeface="Calibri" panose="020F0502020204030204" pitchFamily="34" charset="0"/>
              </a:rPr>
              <a:t>Subject ID generation tool</a:t>
            </a:r>
            <a:endParaRPr lang="en-US" sz="1800" i="1" dirty="0">
              <a:solidFill>
                <a:schemeClr val="tx1"/>
              </a:solidFill>
              <a:latin typeface="Calibri" panose="020F0502020204030204" pitchFamily="34" charset="0"/>
              <a:cs typeface="Calibri" panose="020F0502020204030204" pitchFamily="34" charset="0"/>
            </a:endParaRPr>
          </a:p>
          <a:p>
            <a:pPr lvl="1"/>
            <a:r>
              <a:rPr lang="en-US" sz="1800" dirty="0">
                <a:solidFill>
                  <a:schemeClr val="tx1"/>
                </a:solidFill>
                <a:latin typeface="Calibri" panose="020F0502020204030204" pitchFamily="34" charset="0"/>
                <a:cs typeface="Calibri" panose="020F0502020204030204" pitchFamily="34" charset="0"/>
              </a:rPr>
              <a:t>Zip Code truncation tool</a:t>
            </a:r>
            <a:endParaRPr lang="en-US" sz="1800" i="1" dirty="0">
              <a:solidFill>
                <a:schemeClr val="tx1"/>
              </a:solidFill>
              <a:latin typeface="Calibri" panose="020F0502020204030204" pitchFamily="34" charset="0"/>
              <a:cs typeface="Calibri" panose="020F0502020204030204" pitchFamily="34" charset="0"/>
            </a:endParaRPr>
          </a:p>
          <a:p>
            <a:pPr lvl="1"/>
            <a:r>
              <a:rPr lang="en-US" sz="1800" dirty="0">
                <a:solidFill>
                  <a:schemeClr val="tx1"/>
                </a:solidFill>
                <a:latin typeface="Calibri" panose="020F0502020204030204" pitchFamily="34" charset="0"/>
                <a:cs typeface="Calibri" panose="020F0502020204030204" pitchFamily="34" charset="0"/>
              </a:rPr>
              <a:t>Date-shifting tool</a:t>
            </a:r>
            <a:endParaRPr lang="en-US" sz="1800" i="1" dirty="0">
              <a:solidFill>
                <a:schemeClr val="tx1"/>
              </a:solidFill>
              <a:latin typeface="Calibri" panose="020F0502020204030204" pitchFamily="34" charset="0"/>
              <a:cs typeface="Calibri" panose="020F0502020204030204" pitchFamily="34" charset="0"/>
            </a:endParaRPr>
          </a:p>
        </p:txBody>
      </p:sp>
      <p:pic>
        <p:nvPicPr>
          <p:cNvPr id="10" name="Picture 9">
            <a:extLst>
              <a:ext uri="{FF2B5EF4-FFF2-40B4-BE49-F238E27FC236}">
                <a16:creationId xmlns:a16="http://schemas.microsoft.com/office/drawing/2014/main" id="{67FD7E36-9058-FA49-B322-2C9B913400C4}"/>
              </a:ext>
            </a:extLst>
          </p:cNvPr>
          <p:cNvPicPr>
            <a:picLocks noChangeAspect="1"/>
          </p:cNvPicPr>
          <p:nvPr/>
        </p:nvPicPr>
        <p:blipFill>
          <a:blip r:embed="rId3"/>
          <a:stretch>
            <a:fillRect/>
          </a:stretch>
        </p:blipFill>
        <p:spPr>
          <a:xfrm>
            <a:off x="1473466" y="3343335"/>
            <a:ext cx="4343503" cy="2870652"/>
          </a:xfrm>
          <a:prstGeom prst="rect">
            <a:avLst/>
          </a:prstGeom>
        </p:spPr>
      </p:pic>
      <p:pic>
        <p:nvPicPr>
          <p:cNvPr id="3" name="Picture 2">
            <a:extLst>
              <a:ext uri="{FF2B5EF4-FFF2-40B4-BE49-F238E27FC236}">
                <a16:creationId xmlns:a16="http://schemas.microsoft.com/office/drawing/2014/main" id="{5E738B78-E33C-DC47-AAF1-A02486C62287}"/>
              </a:ext>
            </a:extLst>
          </p:cNvPr>
          <p:cNvPicPr>
            <a:picLocks noChangeAspect="1"/>
          </p:cNvPicPr>
          <p:nvPr/>
        </p:nvPicPr>
        <p:blipFill>
          <a:blip r:embed="rId4"/>
          <a:stretch>
            <a:fillRect/>
          </a:stretch>
        </p:blipFill>
        <p:spPr>
          <a:xfrm>
            <a:off x="6126480" y="3309037"/>
            <a:ext cx="4934406" cy="1616924"/>
          </a:xfrm>
          <a:prstGeom prst="rect">
            <a:avLst/>
          </a:prstGeom>
        </p:spPr>
      </p:pic>
      <p:pic>
        <p:nvPicPr>
          <p:cNvPr id="4" name="Picture 3">
            <a:extLst>
              <a:ext uri="{FF2B5EF4-FFF2-40B4-BE49-F238E27FC236}">
                <a16:creationId xmlns:a16="http://schemas.microsoft.com/office/drawing/2014/main" id="{D6EC13A9-9AD9-E449-A995-AFC0DE231F5F}"/>
              </a:ext>
            </a:extLst>
          </p:cNvPr>
          <p:cNvPicPr>
            <a:picLocks noChangeAspect="1"/>
          </p:cNvPicPr>
          <p:nvPr/>
        </p:nvPicPr>
        <p:blipFill>
          <a:blip r:embed="rId5"/>
          <a:stretch>
            <a:fillRect/>
          </a:stretch>
        </p:blipFill>
        <p:spPr>
          <a:xfrm>
            <a:off x="6154007" y="5055726"/>
            <a:ext cx="4982009" cy="1254537"/>
          </a:xfrm>
          <a:prstGeom prst="rect">
            <a:avLst/>
          </a:prstGeom>
        </p:spPr>
      </p:pic>
      <p:sp>
        <p:nvSpPr>
          <p:cNvPr id="5" name="Title 1">
            <a:extLst>
              <a:ext uri="{FF2B5EF4-FFF2-40B4-BE49-F238E27FC236}">
                <a16:creationId xmlns:a16="http://schemas.microsoft.com/office/drawing/2014/main" id="{055A2EBF-C553-546D-B099-33FD0CB8880B}"/>
              </a:ext>
            </a:extLst>
          </p:cNvPr>
          <p:cNvSpPr txBox="1">
            <a:spLocks/>
          </p:cNvSpPr>
          <p:nvPr/>
        </p:nvSpPr>
        <p:spPr>
          <a:xfrm>
            <a:off x="1097280" y="286603"/>
            <a:ext cx="10058400" cy="1450757"/>
          </a:xfrm>
          <a:prstGeom prst="rect">
            <a:avLst/>
          </a:prstGeom>
        </p:spPr>
        <p:txBody>
          <a:bodyPr vert="horz" lIns="91440" tIns="45720" rIns="91440" bIns="45720" rtlCol="0" anchor="b">
            <a:normAutofit/>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altLang="en-US" sz="4000" b="1">
                <a:solidFill>
                  <a:srgbClr val="499FBC"/>
                </a:solidFill>
                <a:latin typeface="Calibri" panose="020F0502020204030204" pitchFamily="34" charset="0"/>
              </a:rPr>
              <a:t>RADx-rad DCC: Data Core – Accomplishments</a:t>
            </a:r>
            <a:endParaRPr lang="en-US" sz="4000" dirty="0"/>
          </a:p>
        </p:txBody>
      </p:sp>
    </p:spTree>
    <p:extLst>
      <p:ext uri="{BB962C8B-B14F-4D97-AF65-F5344CB8AC3E}">
        <p14:creationId xmlns:p14="http://schemas.microsoft.com/office/powerpoint/2010/main" val="26470695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58BE3-DC07-E057-1477-EA14B6F80CAE}"/>
              </a:ext>
            </a:extLst>
          </p:cNvPr>
          <p:cNvSpPr>
            <a:spLocks noGrp="1"/>
          </p:cNvSpPr>
          <p:nvPr>
            <p:ph type="title"/>
          </p:nvPr>
        </p:nvSpPr>
        <p:spPr/>
        <p:txBody>
          <a:bodyPr/>
          <a:lstStyle/>
          <a:p>
            <a:r>
              <a:rPr lang="en-US" sz="4000" b="1">
                <a:solidFill>
                  <a:srgbClr val="499FBC"/>
                </a:solidFill>
                <a:latin typeface="Calibri" panose="020F0502020204030204" pitchFamily="34" charset="0"/>
                <a:sym typeface="Calibri"/>
              </a:rPr>
              <a:t>Data Core Privacy Tools Accomplishments</a:t>
            </a:r>
            <a:endParaRPr lang="en-US" sz="4000" b="1" dirty="0">
              <a:solidFill>
                <a:srgbClr val="499FBC"/>
              </a:solidFill>
              <a:latin typeface="Calibri" panose="020F0502020204030204" pitchFamily="34" charset="0"/>
            </a:endParaRPr>
          </a:p>
        </p:txBody>
      </p:sp>
      <p:sp>
        <p:nvSpPr>
          <p:cNvPr id="4" name="TextBox 3">
            <a:extLst>
              <a:ext uri="{FF2B5EF4-FFF2-40B4-BE49-F238E27FC236}">
                <a16:creationId xmlns:a16="http://schemas.microsoft.com/office/drawing/2014/main" id="{4CCD5894-C277-ACD0-FE8C-BF57522EA029}"/>
              </a:ext>
            </a:extLst>
          </p:cNvPr>
          <p:cNvSpPr txBox="1"/>
          <p:nvPr/>
        </p:nvSpPr>
        <p:spPr>
          <a:xfrm>
            <a:off x="959629" y="2426481"/>
            <a:ext cx="4790660" cy="2862322"/>
          </a:xfrm>
          <a:prstGeom prst="rect">
            <a:avLst/>
          </a:prstGeom>
          <a:noFill/>
        </p:spPr>
        <p:txBody>
          <a:bodyPr wrap="square" rtlCol="0">
            <a:spAutoFit/>
          </a:bodyPr>
          <a:lstStyle/>
          <a:p>
            <a:pPr marL="285750" indent="-285750">
              <a:buFont typeface="Arial" panose="020B0604020202020204" pitchFamily="34" charset="0"/>
              <a:buChar char="•"/>
            </a:pPr>
            <a:r>
              <a:rPr lang="en-US" sz="2000">
                <a:latin typeface="Calibri" panose="020F0502020204030204" pitchFamily="34" charset="0"/>
                <a:cs typeface="Calibri" panose="020F0502020204030204" pitchFamily="34" charset="0"/>
              </a:rPr>
              <a:t>Tool to provide hashed Subject_IDs</a:t>
            </a:r>
            <a:br>
              <a:rPr lang="en-US" sz="2000">
                <a:latin typeface="Calibri" panose="020F0502020204030204" pitchFamily="34" charset="0"/>
                <a:cs typeface="Calibri" panose="020F0502020204030204" pitchFamily="34" charset="0"/>
              </a:rPr>
            </a:br>
            <a:endParaRPr lang="en-US" sz="2000">
              <a:latin typeface="Calibri" panose="020F0502020204030204" pitchFamily="34" charset="0"/>
              <a:cs typeface="Calibri" panose="020F0502020204030204" pitchFamily="34" charset="0"/>
            </a:endParaRPr>
          </a:p>
          <a:p>
            <a:pPr marL="285750" lvl="0" indent="-285750">
              <a:buFont typeface="Arial" panose="020B0604020202020204" pitchFamily="34" charset="0"/>
              <a:buChar char="•"/>
            </a:pPr>
            <a:r>
              <a:rPr lang="en-US" sz="2000">
                <a:latin typeface="Calibri" panose="020F0502020204030204" pitchFamily="34" charset="0"/>
                <a:cs typeface="Calibri" panose="020F0502020204030204" pitchFamily="34" charset="0"/>
              </a:rPr>
              <a:t>Provide and track random days to shift for human subject dates (-5 to +5 days)</a:t>
            </a:r>
            <a:br>
              <a:rPr lang="en-US" sz="2000">
                <a:latin typeface="Calibri" panose="020F0502020204030204" pitchFamily="34" charset="0"/>
                <a:cs typeface="Calibri" panose="020F0502020204030204" pitchFamily="34" charset="0"/>
              </a:rPr>
            </a:br>
            <a:endParaRPr lang="en-US" sz="200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2000">
                <a:latin typeface="Calibri" panose="020F0502020204030204" pitchFamily="34" charset="0"/>
                <a:cs typeface="Calibri" panose="020F0502020204030204" pitchFamily="34" charset="0"/>
              </a:rPr>
              <a:t>Provide and track years to shift age of human subjects (-2 to + 2 years)</a:t>
            </a:r>
            <a:br>
              <a:rPr lang="en-US" sz="2000">
                <a:latin typeface="Calibri" panose="020F0502020204030204" pitchFamily="34" charset="0"/>
                <a:cs typeface="Calibri" panose="020F0502020204030204" pitchFamily="34" charset="0"/>
              </a:rPr>
            </a:br>
            <a:endParaRPr lang="en-US" sz="200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2000">
                <a:latin typeface="Calibri" panose="020F0502020204030204" pitchFamily="34" charset="0"/>
                <a:cs typeface="Calibri" panose="020F0502020204030204" pitchFamily="34" charset="0"/>
              </a:rPr>
              <a:t>Zip Code truncation by awardees</a:t>
            </a:r>
            <a:endParaRPr lang="en-US" sz="2000" dirty="0">
              <a:latin typeface="Calibri" panose="020F0502020204030204" pitchFamily="34" charset="0"/>
              <a:cs typeface="Calibri" panose="020F0502020204030204" pitchFamily="34" charset="0"/>
            </a:endParaRPr>
          </a:p>
        </p:txBody>
      </p:sp>
      <p:pic>
        <p:nvPicPr>
          <p:cNvPr id="6" name="Picture 5" descr="Graphical user interface, application&#10;&#10;Description automatically generated">
            <a:extLst>
              <a:ext uri="{FF2B5EF4-FFF2-40B4-BE49-F238E27FC236}">
                <a16:creationId xmlns:a16="http://schemas.microsoft.com/office/drawing/2014/main" id="{2ADDDD08-88D3-63BC-537D-CDA33E210038}"/>
              </a:ext>
            </a:extLst>
          </p:cNvPr>
          <p:cNvPicPr>
            <a:picLocks noChangeAspect="1"/>
          </p:cNvPicPr>
          <p:nvPr/>
        </p:nvPicPr>
        <p:blipFill>
          <a:blip r:embed="rId2"/>
          <a:stretch>
            <a:fillRect/>
          </a:stretch>
        </p:blipFill>
        <p:spPr>
          <a:xfrm>
            <a:off x="5598585" y="1924053"/>
            <a:ext cx="6255643" cy="4330830"/>
          </a:xfrm>
          <a:prstGeom prst="rect">
            <a:avLst/>
          </a:prstGeom>
        </p:spPr>
      </p:pic>
    </p:spTree>
    <p:extLst>
      <p:ext uri="{BB962C8B-B14F-4D97-AF65-F5344CB8AC3E}">
        <p14:creationId xmlns:p14="http://schemas.microsoft.com/office/powerpoint/2010/main" val="29026742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350C32-9D3D-4627-A2A1-41D5C6928571}"/>
              </a:ext>
            </a:extLst>
          </p:cNvPr>
          <p:cNvSpPr>
            <a:spLocks noGrp="1"/>
          </p:cNvSpPr>
          <p:nvPr>
            <p:ph type="title"/>
          </p:nvPr>
        </p:nvSpPr>
        <p:spPr/>
        <p:txBody>
          <a:bodyPr/>
          <a:lstStyle/>
          <a:p>
            <a:r>
              <a:rPr lang="en-US" sz="4400" b="1" dirty="0">
                <a:solidFill>
                  <a:srgbClr val="499FBC"/>
                </a:solidFill>
                <a:latin typeface="Calibri"/>
                <a:cs typeface="Calibri"/>
              </a:rPr>
              <a:t>The</a:t>
            </a:r>
            <a:r>
              <a:rPr lang="en-US" sz="4800" b="1" dirty="0">
                <a:solidFill>
                  <a:schemeClr val="tx1"/>
                </a:solidFill>
                <a:latin typeface="Calibri" panose="020F0502020204030204" pitchFamily="34" charset="0"/>
              </a:rPr>
              <a:t> </a:t>
            </a:r>
            <a:r>
              <a:rPr lang="en-US" sz="4400" b="1" dirty="0">
                <a:solidFill>
                  <a:srgbClr val="499FBC"/>
                </a:solidFill>
                <a:latin typeface="Calibri"/>
                <a:cs typeface="Calibri"/>
              </a:rPr>
              <a:t>De-identification</a:t>
            </a:r>
            <a:r>
              <a:rPr lang="en-US" sz="4800" b="1" dirty="0">
                <a:solidFill>
                  <a:schemeClr val="tx1"/>
                </a:solidFill>
                <a:latin typeface="Calibri" panose="020F0502020204030204" pitchFamily="34" charset="0"/>
              </a:rPr>
              <a:t> </a:t>
            </a:r>
            <a:r>
              <a:rPr lang="en-US" sz="4400" b="1" dirty="0">
                <a:solidFill>
                  <a:srgbClr val="499FBC"/>
                </a:solidFill>
                <a:latin typeface="Calibri"/>
                <a:cs typeface="Calibri"/>
              </a:rPr>
              <a:t>Standard</a:t>
            </a:r>
          </a:p>
        </p:txBody>
      </p:sp>
      <p:graphicFrame>
        <p:nvGraphicFramePr>
          <p:cNvPr id="4" name="Table 3">
            <a:extLst>
              <a:ext uri="{FF2B5EF4-FFF2-40B4-BE49-F238E27FC236}">
                <a16:creationId xmlns:a16="http://schemas.microsoft.com/office/drawing/2014/main" id="{A3B112F5-4374-45C1-BADA-EA86940A1FDC}"/>
              </a:ext>
            </a:extLst>
          </p:cNvPr>
          <p:cNvGraphicFramePr>
            <a:graphicFrameLocks noGrp="1"/>
          </p:cNvGraphicFramePr>
          <p:nvPr>
            <p:extLst>
              <p:ext uri="{D42A27DB-BD31-4B8C-83A1-F6EECF244321}">
                <p14:modId xmlns:p14="http://schemas.microsoft.com/office/powerpoint/2010/main" val="506638488"/>
              </p:ext>
            </p:extLst>
          </p:nvPr>
        </p:nvGraphicFramePr>
        <p:xfrm>
          <a:off x="5259670" y="1806516"/>
          <a:ext cx="6674762" cy="4648030"/>
        </p:xfrm>
        <a:graphic>
          <a:graphicData uri="http://schemas.openxmlformats.org/drawingml/2006/table">
            <a:tbl>
              <a:tblPr>
                <a:tableStyleId>{22838BEF-8BB2-4498-84A7-C5851F593DF1}</a:tableStyleId>
              </a:tblPr>
              <a:tblGrid>
                <a:gridCol w="1277903">
                  <a:extLst>
                    <a:ext uri="{9D8B030D-6E8A-4147-A177-3AD203B41FA5}">
                      <a16:colId xmlns:a16="http://schemas.microsoft.com/office/drawing/2014/main" val="895318138"/>
                    </a:ext>
                  </a:extLst>
                </a:gridCol>
                <a:gridCol w="2117954">
                  <a:extLst>
                    <a:ext uri="{9D8B030D-6E8A-4147-A177-3AD203B41FA5}">
                      <a16:colId xmlns:a16="http://schemas.microsoft.com/office/drawing/2014/main" val="2981577319"/>
                    </a:ext>
                  </a:extLst>
                </a:gridCol>
                <a:gridCol w="1364190">
                  <a:extLst>
                    <a:ext uri="{9D8B030D-6E8A-4147-A177-3AD203B41FA5}">
                      <a16:colId xmlns:a16="http://schemas.microsoft.com/office/drawing/2014/main" val="2645978513"/>
                    </a:ext>
                  </a:extLst>
                </a:gridCol>
                <a:gridCol w="1914715">
                  <a:extLst>
                    <a:ext uri="{9D8B030D-6E8A-4147-A177-3AD203B41FA5}">
                      <a16:colId xmlns:a16="http://schemas.microsoft.com/office/drawing/2014/main" val="214811359"/>
                    </a:ext>
                  </a:extLst>
                </a:gridCol>
              </a:tblGrid>
              <a:tr h="244131">
                <a:tc>
                  <a:txBody>
                    <a:bodyPr/>
                    <a:lstStyle/>
                    <a:p>
                      <a:pPr marL="0" marR="0" algn="ctr">
                        <a:lnSpc>
                          <a:spcPct val="115000"/>
                        </a:lnSpc>
                        <a:spcBef>
                          <a:spcPts val="0"/>
                        </a:spcBef>
                        <a:spcAft>
                          <a:spcPts val="0"/>
                        </a:spcAft>
                      </a:pPr>
                      <a:r>
                        <a:rPr lang="en-US" sz="1000" b="1" dirty="0">
                          <a:effectLst/>
                        </a:rPr>
                        <a:t>Category</a:t>
                      </a:r>
                      <a:endParaRPr lang="en-US" sz="1100" b="1" dirty="0">
                        <a:effectLst/>
                        <a:latin typeface="Arial" panose="020B0604020202020204" pitchFamily="34" charset="0"/>
                        <a:ea typeface="SimSun" panose="02010600030101010101" pitchFamily="2" charset="-122"/>
                      </a:endParaRPr>
                    </a:p>
                  </a:txBody>
                  <a:tcPr marL="45267" marR="45267" marT="45267" marB="45267" anchor="b"/>
                </a:tc>
                <a:tc>
                  <a:txBody>
                    <a:bodyPr/>
                    <a:lstStyle/>
                    <a:p>
                      <a:pPr marL="0" marR="0" algn="ctr">
                        <a:lnSpc>
                          <a:spcPct val="115000"/>
                        </a:lnSpc>
                        <a:spcBef>
                          <a:spcPts val="0"/>
                        </a:spcBef>
                        <a:spcAft>
                          <a:spcPts val="0"/>
                        </a:spcAft>
                      </a:pPr>
                      <a:r>
                        <a:rPr lang="en-US" sz="1000" b="1" dirty="0">
                          <a:effectLst/>
                        </a:rPr>
                        <a:t>Data Elements</a:t>
                      </a:r>
                      <a:endParaRPr lang="en-US" sz="1100" b="1" dirty="0">
                        <a:effectLst/>
                        <a:latin typeface="Arial" panose="020B0604020202020204" pitchFamily="34" charset="0"/>
                        <a:ea typeface="SimSun" panose="02010600030101010101" pitchFamily="2" charset="-122"/>
                      </a:endParaRPr>
                    </a:p>
                  </a:txBody>
                  <a:tcPr marL="45267" marR="45267" marT="45267" marB="45267" anchor="b"/>
                </a:tc>
                <a:tc>
                  <a:txBody>
                    <a:bodyPr/>
                    <a:lstStyle/>
                    <a:p>
                      <a:pPr marL="0" marR="0" algn="ctr">
                        <a:lnSpc>
                          <a:spcPct val="115000"/>
                        </a:lnSpc>
                        <a:spcBef>
                          <a:spcPts val="0"/>
                        </a:spcBef>
                        <a:spcAft>
                          <a:spcPts val="0"/>
                        </a:spcAft>
                      </a:pPr>
                      <a:r>
                        <a:rPr lang="en-US" sz="1000" b="1" dirty="0">
                          <a:effectLst/>
                        </a:rPr>
                        <a:t>Category</a:t>
                      </a:r>
                      <a:endParaRPr lang="en-US" sz="1100" b="1" dirty="0">
                        <a:effectLst/>
                        <a:latin typeface="Arial" panose="020B0604020202020204" pitchFamily="34" charset="0"/>
                        <a:ea typeface="SimSun" panose="02010600030101010101" pitchFamily="2" charset="-122"/>
                      </a:endParaRPr>
                    </a:p>
                  </a:txBody>
                  <a:tcPr marL="45267" marR="45267" marT="45267" marB="45267" anchor="b"/>
                </a:tc>
                <a:tc>
                  <a:txBody>
                    <a:bodyPr/>
                    <a:lstStyle/>
                    <a:p>
                      <a:pPr marL="0" marR="0" algn="ctr">
                        <a:lnSpc>
                          <a:spcPct val="115000"/>
                        </a:lnSpc>
                        <a:spcBef>
                          <a:spcPts val="0"/>
                        </a:spcBef>
                        <a:spcAft>
                          <a:spcPts val="0"/>
                        </a:spcAft>
                      </a:pPr>
                      <a:r>
                        <a:rPr lang="en-US" sz="1000" b="1" dirty="0">
                          <a:effectLst/>
                        </a:rPr>
                        <a:t>Data Elements</a:t>
                      </a:r>
                      <a:endParaRPr lang="en-US" sz="1100" b="1" dirty="0">
                        <a:effectLst/>
                        <a:latin typeface="Arial" panose="020B0604020202020204" pitchFamily="34" charset="0"/>
                        <a:ea typeface="SimSun" panose="02010600030101010101" pitchFamily="2" charset="-122"/>
                      </a:endParaRPr>
                    </a:p>
                  </a:txBody>
                  <a:tcPr marL="45267" marR="45267" marT="45267" marB="45267" anchor="b"/>
                </a:tc>
                <a:extLst>
                  <a:ext uri="{0D108BD9-81ED-4DB2-BD59-A6C34878D82A}">
                    <a16:rowId xmlns:a16="http://schemas.microsoft.com/office/drawing/2014/main" val="832434267"/>
                  </a:ext>
                </a:extLst>
              </a:tr>
              <a:tr h="412257">
                <a:tc>
                  <a:txBody>
                    <a:bodyPr/>
                    <a:lstStyle/>
                    <a:p>
                      <a:pPr marL="0" marR="0">
                        <a:lnSpc>
                          <a:spcPct val="115000"/>
                        </a:lnSpc>
                        <a:spcBef>
                          <a:spcPts val="0"/>
                        </a:spcBef>
                        <a:spcAft>
                          <a:spcPts val="0"/>
                        </a:spcAft>
                      </a:pPr>
                      <a:r>
                        <a:rPr lang="en-US" sz="1000" b="1" dirty="0">
                          <a:effectLst/>
                        </a:rPr>
                        <a:t>(A) Names</a:t>
                      </a:r>
                      <a:endParaRPr lang="en-US" sz="1100" b="1" dirty="0">
                        <a:effectLst/>
                        <a:latin typeface="Arial" panose="020B0604020202020204" pitchFamily="34" charset="0"/>
                        <a:ea typeface="SimSun" panose="02010600030101010101" pitchFamily="2" charset="-122"/>
                      </a:endParaRPr>
                    </a:p>
                  </a:txBody>
                  <a:tcPr marL="45267" marR="45267" marT="45267" marB="45267" anchor="ctr"/>
                </a:tc>
                <a:tc>
                  <a:txBody>
                    <a:bodyPr/>
                    <a:lstStyle/>
                    <a:p>
                      <a:pPr marL="0" marR="0">
                        <a:lnSpc>
                          <a:spcPct val="115000"/>
                        </a:lnSpc>
                        <a:spcBef>
                          <a:spcPts val="0"/>
                        </a:spcBef>
                        <a:spcAft>
                          <a:spcPts val="0"/>
                        </a:spcAft>
                      </a:pPr>
                      <a:r>
                        <a:rPr lang="en-US" sz="1000">
                          <a:effectLst/>
                        </a:rPr>
                        <a:t>First and last name, middle initial, suffix</a:t>
                      </a:r>
                      <a:endParaRPr lang="en-US" sz="1100">
                        <a:effectLst/>
                        <a:latin typeface="Arial" panose="020B0604020202020204" pitchFamily="34" charset="0"/>
                        <a:ea typeface="SimSun" panose="02010600030101010101" pitchFamily="2" charset="-122"/>
                      </a:endParaRPr>
                    </a:p>
                  </a:txBody>
                  <a:tcPr marL="45267" marR="45267" marT="45267" marB="45267" anchor="ctr"/>
                </a:tc>
                <a:tc>
                  <a:txBody>
                    <a:bodyPr/>
                    <a:lstStyle/>
                    <a:p>
                      <a:pPr marL="0" marR="0">
                        <a:lnSpc>
                          <a:spcPct val="115000"/>
                        </a:lnSpc>
                        <a:spcBef>
                          <a:spcPts val="0"/>
                        </a:spcBef>
                        <a:spcAft>
                          <a:spcPts val="0"/>
                        </a:spcAft>
                      </a:pPr>
                      <a:r>
                        <a:rPr lang="en-US" sz="1000" b="1" dirty="0">
                          <a:effectLst/>
                        </a:rPr>
                        <a:t>(J) Account numbers</a:t>
                      </a:r>
                      <a:endParaRPr lang="en-US" sz="1100" b="1" dirty="0">
                        <a:effectLst/>
                        <a:latin typeface="Arial" panose="020B0604020202020204" pitchFamily="34" charset="0"/>
                        <a:ea typeface="SimSun" panose="02010600030101010101" pitchFamily="2" charset="-122"/>
                      </a:endParaRPr>
                    </a:p>
                  </a:txBody>
                  <a:tcPr marL="45267" marR="45267" marT="45267" marB="45267" anchor="ctr"/>
                </a:tc>
                <a:tc>
                  <a:txBody>
                    <a:bodyPr/>
                    <a:lstStyle/>
                    <a:p>
                      <a:pPr marL="0" marR="0">
                        <a:lnSpc>
                          <a:spcPct val="115000"/>
                        </a:lnSpc>
                        <a:spcBef>
                          <a:spcPts val="0"/>
                        </a:spcBef>
                        <a:spcAft>
                          <a:spcPts val="0"/>
                        </a:spcAft>
                      </a:pPr>
                      <a:r>
                        <a:rPr lang="en-US" sz="1000">
                          <a:effectLst/>
                        </a:rPr>
                        <a:t>Account number</a:t>
                      </a:r>
                      <a:endParaRPr lang="en-US" sz="1100">
                        <a:effectLst/>
                        <a:latin typeface="Arial" panose="020B0604020202020204" pitchFamily="34" charset="0"/>
                        <a:ea typeface="SimSun" panose="02010600030101010101" pitchFamily="2" charset="-122"/>
                      </a:endParaRPr>
                    </a:p>
                  </a:txBody>
                  <a:tcPr marL="45267" marR="45267" marT="45267" marB="45267" anchor="ctr"/>
                </a:tc>
                <a:extLst>
                  <a:ext uri="{0D108BD9-81ED-4DB2-BD59-A6C34878D82A}">
                    <a16:rowId xmlns:a16="http://schemas.microsoft.com/office/drawing/2014/main" val="3873181547"/>
                  </a:ext>
                </a:extLst>
              </a:tr>
              <a:tr h="412257">
                <a:tc>
                  <a:txBody>
                    <a:bodyPr/>
                    <a:lstStyle/>
                    <a:p>
                      <a:pPr marL="0" marR="0">
                        <a:lnSpc>
                          <a:spcPct val="115000"/>
                        </a:lnSpc>
                        <a:spcBef>
                          <a:spcPts val="0"/>
                        </a:spcBef>
                        <a:spcAft>
                          <a:spcPts val="0"/>
                        </a:spcAft>
                      </a:pPr>
                      <a:r>
                        <a:rPr lang="en-US" sz="1000" b="1" dirty="0">
                          <a:effectLst/>
                        </a:rPr>
                        <a:t>(B) Geographic subdivisions</a:t>
                      </a:r>
                      <a:endParaRPr lang="en-US" sz="1100" b="1" dirty="0">
                        <a:effectLst/>
                        <a:latin typeface="Arial" panose="020B0604020202020204" pitchFamily="34" charset="0"/>
                        <a:ea typeface="SimSun" panose="02010600030101010101" pitchFamily="2" charset="-122"/>
                      </a:endParaRPr>
                    </a:p>
                  </a:txBody>
                  <a:tcPr marL="45267" marR="45267" marT="45267" marB="45267" anchor="ctr"/>
                </a:tc>
                <a:tc>
                  <a:txBody>
                    <a:bodyPr/>
                    <a:lstStyle/>
                    <a:p>
                      <a:pPr marL="0" marR="0">
                        <a:lnSpc>
                          <a:spcPct val="115000"/>
                        </a:lnSpc>
                        <a:spcBef>
                          <a:spcPts val="0"/>
                        </a:spcBef>
                        <a:spcAft>
                          <a:spcPts val="0"/>
                        </a:spcAft>
                      </a:pPr>
                      <a:r>
                        <a:rPr lang="en-US" sz="1000" dirty="0">
                          <a:effectLst/>
                        </a:rPr>
                        <a:t>Street address, city, county, precinct, ZIP code</a:t>
                      </a:r>
                      <a:endParaRPr lang="en-US" sz="1100" dirty="0">
                        <a:effectLst/>
                        <a:latin typeface="Arial" panose="020B0604020202020204" pitchFamily="34" charset="0"/>
                        <a:ea typeface="SimSun" panose="02010600030101010101" pitchFamily="2" charset="-122"/>
                      </a:endParaRPr>
                    </a:p>
                  </a:txBody>
                  <a:tcPr marL="45267" marR="45267" marT="45267" marB="45267" anchor="ctr"/>
                </a:tc>
                <a:tc>
                  <a:txBody>
                    <a:bodyPr/>
                    <a:lstStyle/>
                    <a:p>
                      <a:pPr marL="0" marR="0">
                        <a:lnSpc>
                          <a:spcPct val="115000"/>
                        </a:lnSpc>
                        <a:spcBef>
                          <a:spcPts val="0"/>
                        </a:spcBef>
                        <a:spcAft>
                          <a:spcPts val="0"/>
                        </a:spcAft>
                      </a:pPr>
                      <a:r>
                        <a:rPr lang="en-US" sz="1000" b="1" dirty="0">
                          <a:effectLst/>
                        </a:rPr>
                        <a:t>(K) Certificate/license numbers</a:t>
                      </a:r>
                      <a:endParaRPr lang="en-US" sz="1100" b="1" dirty="0">
                        <a:effectLst/>
                        <a:latin typeface="Arial" panose="020B0604020202020204" pitchFamily="34" charset="0"/>
                        <a:ea typeface="SimSun" panose="02010600030101010101" pitchFamily="2" charset="-122"/>
                      </a:endParaRPr>
                    </a:p>
                  </a:txBody>
                  <a:tcPr marL="45267" marR="45267" marT="45267" marB="45267" anchor="ctr"/>
                </a:tc>
                <a:tc>
                  <a:txBody>
                    <a:bodyPr/>
                    <a:lstStyle/>
                    <a:p>
                      <a:pPr marL="0" marR="0">
                        <a:lnSpc>
                          <a:spcPct val="115000"/>
                        </a:lnSpc>
                        <a:spcBef>
                          <a:spcPts val="0"/>
                        </a:spcBef>
                        <a:spcAft>
                          <a:spcPts val="0"/>
                        </a:spcAft>
                      </a:pPr>
                      <a:r>
                        <a:rPr lang="en-US" sz="1000" dirty="0">
                          <a:effectLst/>
                        </a:rPr>
                        <a:t>Certificate/license number</a:t>
                      </a:r>
                      <a:endParaRPr lang="en-US" sz="1100" dirty="0">
                        <a:effectLst/>
                        <a:latin typeface="Arial" panose="020B0604020202020204" pitchFamily="34" charset="0"/>
                        <a:ea typeface="SimSun" panose="02010600030101010101" pitchFamily="2" charset="-122"/>
                      </a:endParaRPr>
                    </a:p>
                  </a:txBody>
                  <a:tcPr marL="45267" marR="45267" marT="45267" marB="45267" anchor="ctr"/>
                </a:tc>
                <a:extLst>
                  <a:ext uri="{0D108BD9-81ED-4DB2-BD59-A6C34878D82A}">
                    <a16:rowId xmlns:a16="http://schemas.microsoft.com/office/drawing/2014/main" val="3656666610"/>
                  </a:ext>
                </a:extLst>
              </a:tr>
              <a:tr h="748508">
                <a:tc>
                  <a:txBody>
                    <a:bodyPr/>
                    <a:lstStyle/>
                    <a:p>
                      <a:pPr marL="0" marR="0">
                        <a:lnSpc>
                          <a:spcPct val="115000"/>
                        </a:lnSpc>
                        <a:spcBef>
                          <a:spcPts val="0"/>
                        </a:spcBef>
                        <a:spcAft>
                          <a:spcPts val="0"/>
                        </a:spcAft>
                      </a:pPr>
                      <a:r>
                        <a:rPr lang="en-US" sz="1000" b="1" dirty="0">
                          <a:effectLst/>
                        </a:rPr>
                        <a:t>(C) Dates</a:t>
                      </a:r>
                      <a:endParaRPr lang="en-US" sz="1100" b="1" dirty="0">
                        <a:effectLst/>
                        <a:latin typeface="Arial" panose="020B0604020202020204" pitchFamily="34" charset="0"/>
                        <a:ea typeface="SimSun" panose="02010600030101010101" pitchFamily="2" charset="-122"/>
                      </a:endParaRPr>
                    </a:p>
                  </a:txBody>
                  <a:tcPr marL="45267" marR="45267" marT="45267" marB="45267" anchor="ctr"/>
                </a:tc>
                <a:tc>
                  <a:txBody>
                    <a:bodyPr/>
                    <a:lstStyle/>
                    <a:p>
                      <a:pPr marL="0" marR="0">
                        <a:lnSpc>
                          <a:spcPct val="115000"/>
                        </a:lnSpc>
                        <a:spcBef>
                          <a:spcPts val="0"/>
                        </a:spcBef>
                        <a:spcAft>
                          <a:spcPts val="0"/>
                        </a:spcAft>
                      </a:pPr>
                      <a:r>
                        <a:rPr lang="en-US" sz="1000" dirty="0">
                          <a:effectLst/>
                        </a:rPr>
                        <a:t>birth date, admission date, discharge date, death date, all ages &gt; 89 and all elements of dates (including year) indicative of such age</a:t>
                      </a:r>
                      <a:endParaRPr lang="en-US" sz="1100" dirty="0">
                        <a:effectLst/>
                        <a:latin typeface="Arial" panose="020B0604020202020204" pitchFamily="34" charset="0"/>
                        <a:ea typeface="SimSun" panose="02010600030101010101" pitchFamily="2" charset="-122"/>
                      </a:endParaRPr>
                    </a:p>
                  </a:txBody>
                  <a:tcPr marL="45267" marR="45267" marT="45267" marB="45267" anchor="ctr"/>
                </a:tc>
                <a:tc>
                  <a:txBody>
                    <a:bodyPr/>
                    <a:lstStyle/>
                    <a:p>
                      <a:pPr marL="0" marR="0">
                        <a:lnSpc>
                          <a:spcPct val="115000"/>
                        </a:lnSpc>
                        <a:spcBef>
                          <a:spcPts val="0"/>
                        </a:spcBef>
                        <a:spcAft>
                          <a:spcPts val="0"/>
                        </a:spcAft>
                      </a:pPr>
                      <a:r>
                        <a:rPr lang="en-US" sz="1000" b="1" dirty="0">
                          <a:effectLst/>
                        </a:rPr>
                        <a:t>(L) Vehicle identifiers and serial numbers</a:t>
                      </a:r>
                      <a:endParaRPr lang="en-US" sz="1100" b="1" dirty="0">
                        <a:effectLst/>
                        <a:latin typeface="Arial" panose="020B0604020202020204" pitchFamily="34" charset="0"/>
                        <a:ea typeface="SimSun" panose="02010600030101010101" pitchFamily="2" charset="-122"/>
                      </a:endParaRPr>
                    </a:p>
                  </a:txBody>
                  <a:tcPr marL="45267" marR="45267" marT="45267" marB="45267" anchor="ctr"/>
                </a:tc>
                <a:tc>
                  <a:txBody>
                    <a:bodyPr/>
                    <a:lstStyle/>
                    <a:p>
                      <a:pPr marL="0" marR="0">
                        <a:lnSpc>
                          <a:spcPct val="115000"/>
                        </a:lnSpc>
                        <a:spcBef>
                          <a:spcPts val="0"/>
                        </a:spcBef>
                        <a:spcAft>
                          <a:spcPts val="0"/>
                        </a:spcAft>
                      </a:pPr>
                      <a:r>
                        <a:rPr lang="en-US" sz="1000">
                          <a:effectLst/>
                        </a:rPr>
                        <a:t>Vehicle identifier number, license plate number</a:t>
                      </a:r>
                      <a:endParaRPr lang="en-US" sz="1100">
                        <a:effectLst/>
                        <a:latin typeface="Arial" panose="020B0604020202020204" pitchFamily="34" charset="0"/>
                        <a:ea typeface="SimSun" panose="02010600030101010101" pitchFamily="2" charset="-122"/>
                      </a:endParaRPr>
                    </a:p>
                  </a:txBody>
                  <a:tcPr marL="45267" marR="45267" marT="45267" marB="45267" anchor="ctr"/>
                </a:tc>
                <a:extLst>
                  <a:ext uri="{0D108BD9-81ED-4DB2-BD59-A6C34878D82A}">
                    <a16:rowId xmlns:a16="http://schemas.microsoft.com/office/drawing/2014/main" val="700852833"/>
                  </a:ext>
                </a:extLst>
              </a:tr>
              <a:tr h="412257">
                <a:tc>
                  <a:txBody>
                    <a:bodyPr/>
                    <a:lstStyle/>
                    <a:p>
                      <a:pPr marL="0" marR="0">
                        <a:lnSpc>
                          <a:spcPct val="115000"/>
                        </a:lnSpc>
                        <a:spcBef>
                          <a:spcPts val="0"/>
                        </a:spcBef>
                        <a:spcAft>
                          <a:spcPts val="0"/>
                        </a:spcAft>
                      </a:pPr>
                      <a:r>
                        <a:rPr lang="en-US" sz="1000" b="1" dirty="0">
                          <a:effectLst/>
                        </a:rPr>
                        <a:t>(D) Telephone numbers</a:t>
                      </a:r>
                      <a:endParaRPr lang="en-US" sz="1100" b="1" dirty="0">
                        <a:effectLst/>
                        <a:latin typeface="Arial" panose="020B0604020202020204" pitchFamily="34" charset="0"/>
                        <a:ea typeface="SimSun" panose="02010600030101010101" pitchFamily="2" charset="-122"/>
                      </a:endParaRPr>
                    </a:p>
                  </a:txBody>
                  <a:tcPr marL="45267" marR="45267" marT="45267" marB="45267" anchor="ctr"/>
                </a:tc>
                <a:tc>
                  <a:txBody>
                    <a:bodyPr/>
                    <a:lstStyle/>
                    <a:p>
                      <a:pPr marL="0" marR="0">
                        <a:lnSpc>
                          <a:spcPct val="115000"/>
                        </a:lnSpc>
                        <a:spcBef>
                          <a:spcPts val="0"/>
                        </a:spcBef>
                        <a:spcAft>
                          <a:spcPts val="0"/>
                        </a:spcAft>
                      </a:pPr>
                      <a:r>
                        <a:rPr lang="en-US" sz="1000" dirty="0">
                          <a:effectLst/>
                        </a:rPr>
                        <a:t>Area code, phone number</a:t>
                      </a:r>
                      <a:endParaRPr lang="en-US" sz="1100" dirty="0">
                        <a:effectLst/>
                        <a:latin typeface="Arial" panose="020B0604020202020204" pitchFamily="34" charset="0"/>
                        <a:ea typeface="SimSun" panose="02010600030101010101" pitchFamily="2" charset="-122"/>
                      </a:endParaRPr>
                    </a:p>
                  </a:txBody>
                  <a:tcPr marL="45267" marR="45267" marT="45267" marB="45267" anchor="ctr"/>
                </a:tc>
                <a:tc>
                  <a:txBody>
                    <a:bodyPr/>
                    <a:lstStyle/>
                    <a:p>
                      <a:pPr marL="0" marR="0">
                        <a:lnSpc>
                          <a:spcPct val="115000"/>
                        </a:lnSpc>
                        <a:spcBef>
                          <a:spcPts val="0"/>
                        </a:spcBef>
                        <a:spcAft>
                          <a:spcPts val="0"/>
                        </a:spcAft>
                      </a:pPr>
                      <a:r>
                        <a:rPr lang="en-US" sz="1000" b="1" dirty="0">
                          <a:effectLst/>
                        </a:rPr>
                        <a:t>(M) Device identifiers and serial numbers</a:t>
                      </a:r>
                      <a:endParaRPr lang="en-US" sz="1100" b="1" dirty="0">
                        <a:effectLst/>
                        <a:latin typeface="Arial" panose="020B0604020202020204" pitchFamily="34" charset="0"/>
                        <a:ea typeface="SimSun" panose="02010600030101010101" pitchFamily="2" charset="-122"/>
                      </a:endParaRPr>
                    </a:p>
                  </a:txBody>
                  <a:tcPr marL="45267" marR="45267" marT="45267" marB="45267" anchor="ctr"/>
                </a:tc>
                <a:tc>
                  <a:txBody>
                    <a:bodyPr/>
                    <a:lstStyle/>
                    <a:p>
                      <a:pPr marL="0" marR="0">
                        <a:lnSpc>
                          <a:spcPct val="115000"/>
                        </a:lnSpc>
                        <a:spcBef>
                          <a:spcPts val="0"/>
                        </a:spcBef>
                        <a:spcAft>
                          <a:spcPts val="0"/>
                        </a:spcAft>
                      </a:pPr>
                      <a:r>
                        <a:rPr lang="en-US" sz="1000">
                          <a:effectLst/>
                        </a:rPr>
                        <a:t>Device identifier number, serial number</a:t>
                      </a:r>
                      <a:endParaRPr lang="en-US" sz="1100">
                        <a:effectLst/>
                        <a:latin typeface="Arial" panose="020B0604020202020204" pitchFamily="34" charset="0"/>
                        <a:ea typeface="SimSun" panose="02010600030101010101" pitchFamily="2" charset="-122"/>
                      </a:endParaRPr>
                    </a:p>
                  </a:txBody>
                  <a:tcPr marL="45267" marR="45267" marT="45267" marB="45267" anchor="ctr"/>
                </a:tc>
                <a:extLst>
                  <a:ext uri="{0D108BD9-81ED-4DB2-BD59-A6C34878D82A}">
                    <a16:rowId xmlns:a16="http://schemas.microsoft.com/office/drawing/2014/main" val="1863749463"/>
                  </a:ext>
                </a:extLst>
              </a:tr>
              <a:tr h="244131">
                <a:tc>
                  <a:txBody>
                    <a:bodyPr/>
                    <a:lstStyle/>
                    <a:p>
                      <a:pPr marL="0" marR="0">
                        <a:lnSpc>
                          <a:spcPct val="115000"/>
                        </a:lnSpc>
                        <a:spcBef>
                          <a:spcPts val="0"/>
                        </a:spcBef>
                        <a:spcAft>
                          <a:spcPts val="0"/>
                        </a:spcAft>
                      </a:pPr>
                      <a:r>
                        <a:rPr lang="en-US" sz="1000" b="1" dirty="0">
                          <a:effectLst/>
                        </a:rPr>
                        <a:t>(E) Fax numbers</a:t>
                      </a:r>
                      <a:endParaRPr lang="en-US" sz="1100" b="1" dirty="0">
                        <a:effectLst/>
                        <a:latin typeface="Arial" panose="020B0604020202020204" pitchFamily="34" charset="0"/>
                        <a:ea typeface="SimSun" panose="02010600030101010101" pitchFamily="2" charset="-122"/>
                      </a:endParaRPr>
                    </a:p>
                  </a:txBody>
                  <a:tcPr marL="45267" marR="45267" marT="45267" marB="45267" anchor="ctr"/>
                </a:tc>
                <a:tc>
                  <a:txBody>
                    <a:bodyPr/>
                    <a:lstStyle/>
                    <a:p>
                      <a:pPr marL="0" marR="0">
                        <a:lnSpc>
                          <a:spcPct val="115000"/>
                        </a:lnSpc>
                        <a:spcBef>
                          <a:spcPts val="0"/>
                        </a:spcBef>
                        <a:spcAft>
                          <a:spcPts val="0"/>
                        </a:spcAft>
                      </a:pPr>
                      <a:r>
                        <a:rPr lang="en-US" sz="1000" dirty="0">
                          <a:effectLst/>
                        </a:rPr>
                        <a:t>Area code, fax number</a:t>
                      </a:r>
                      <a:endParaRPr lang="en-US" sz="1100" dirty="0">
                        <a:effectLst/>
                        <a:latin typeface="Arial" panose="020B0604020202020204" pitchFamily="34" charset="0"/>
                        <a:ea typeface="SimSun" panose="02010600030101010101" pitchFamily="2" charset="-122"/>
                      </a:endParaRPr>
                    </a:p>
                  </a:txBody>
                  <a:tcPr marL="45267" marR="45267" marT="45267" marB="45267" anchor="ctr"/>
                </a:tc>
                <a:tc>
                  <a:txBody>
                    <a:bodyPr/>
                    <a:lstStyle/>
                    <a:p>
                      <a:pPr marL="0" marR="0">
                        <a:lnSpc>
                          <a:spcPct val="115000"/>
                        </a:lnSpc>
                        <a:spcBef>
                          <a:spcPts val="0"/>
                        </a:spcBef>
                        <a:spcAft>
                          <a:spcPts val="0"/>
                        </a:spcAft>
                      </a:pPr>
                      <a:r>
                        <a:rPr lang="en-US" sz="1000" b="1" dirty="0">
                          <a:effectLst/>
                        </a:rPr>
                        <a:t>(N) Web URLs</a:t>
                      </a:r>
                      <a:endParaRPr lang="en-US" sz="1100" b="1" dirty="0">
                        <a:effectLst/>
                        <a:latin typeface="Arial" panose="020B0604020202020204" pitchFamily="34" charset="0"/>
                        <a:ea typeface="SimSun" panose="02010600030101010101" pitchFamily="2" charset="-122"/>
                      </a:endParaRPr>
                    </a:p>
                  </a:txBody>
                  <a:tcPr marL="45267" marR="45267" marT="45267" marB="45267" anchor="ctr"/>
                </a:tc>
                <a:tc>
                  <a:txBody>
                    <a:bodyPr/>
                    <a:lstStyle/>
                    <a:p>
                      <a:pPr marL="0" marR="0">
                        <a:lnSpc>
                          <a:spcPct val="115000"/>
                        </a:lnSpc>
                        <a:spcBef>
                          <a:spcPts val="0"/>
                        </a:spcBef>
                        <a:spcAft>
                          <a:spcPts val="0"/>
                        </a:spcAft>
                      </a:pPr>
                      <a:r>
                        <a:rPr lang="en-US" sz="1000">
                          <a:effectLst/>
                        </a:rPr>
                        <a:t>URL</a:t>
                      </a:r>
                      <a:endParaRPr lang="en-US" sz="1100">
                        <a:effectLst/>
                        <a:latin typeface="Arial" panose="020B0604020202020204" pitchFamily="34" charset="0"/>
                        <a:ea typeface="SimSun" panose="02010600030101010101" pitchFamily="2" charset="-122"/>
                      </a:endParaRPr>
                    </a:p>
                  </a:txBody>
                  <a:tcPr marL="45267" marR="45267" marT="45267" marB="45267" anchor="ctr"/>
                </a:tc>
                <a:extLst>
                  <a:ext uri="{0D108BD9-81ED-4DB2-BD59-A6C34878D82A}">
                    <a16:rowId xmlns:a16="http://schemas.microsoft.com/office/drawing/2014/main" val="882943543"/>
                  </a:ext>
                </a:extLst>
              </a:tr>
              <a:tr h="412257">
                <a:tc>
                  <a:txBody>
                    <a:bodyPr/>
                    <a:lstStyle/>
                    <a:p>
                      <a:pPr marL="0" marR="0">
                        <a:lnSpc>
                          <a:spcPct val="115000"/>
                        </a:lnSpc>
                        <a:spcBef>
                          <a:spcPts val="0"/>
                        </a:spcBef>
                        <a:spcAft>
                          <a:spcPts val="0"/>
                        </a:spcAft>
                      </a:pPr>
                      <a:r>
                        <a:rPr lang="en-US" sz="1000" b="1" dirty="0">
                          <a:effectLst/>
                        </a:rPr>
                        <a:t>(F) Email addresses</a:t>
                      </a:r>
                      <a:endParaRPr lang="en-US" sz="1100" b="1" dirty="0">
                        <a:effectLst/>
                        <a:latin typeface="Arial" panose="020B0604020202020204" pitchFamily="34" charset="0"/>
                        <a:ea typeface="SimSun" panose="02010600030101010101" pitchFamily="2" charset="-122"/>
                      </a:endParaRPr>
                    </a:p>
                  </a:txBody>
                  <a:tcPr marL="45267" marR="45267" marT="45267" marB="45267" anchor="ctr"/>
                </a:tc>
                <a:tc>
                  <a:txBody>
                    <a:bodyPr/>
                    <a:lstStyle/>
                    <a:p>
                      <a:pPr marL="0" marR="0">
                        <a:lnSpc>
                          <a:spcPct val="115000"/>
                        </a:lnSpc>
                        <a:spcBef>
                          <a:spcPts val="0"/>
                        </a:spcBef>
                        <a:spcAft>
                          <a:spcPts val="0"/>
                        </a:spcAft>
                      </a:pPr>
                      <a:r>
                        <a:rPr lang="en-US" sz="1000" dirty="0">
                          <a:effectLst/>
                        </a:rPr>
                        <a:t>Email address</a:t>
                      </a:r>
                      <a:endParaRPr lang="en-US" sz="1100" dirty="0">
                        <a:effectLst/>
                        <a:latin typeface="Arial" panose="020B0604020202020204" pitchFamily="34" charset="0"/>
                        <a:ea typeface="SimSun" panose="02010600030101010101" pitchFamily="2" charset="-122"/>
                      </a:endParaRPr>
                    </a:p>
                  </a:txBody>
                  <a:tcPr marL="45267" marR="45267" marT="45267" marB="45267" anchor="ctr"/>
                </a:tc>
                <a:tc>
                  <a:txBody>
                    <a:bodyPr/>
                    <a:lstStyle/>
                    <a:p>
                      <a:pPr marL="0" marR="0">
                        <a:lnSpc>
                          <a:spcPct val="115000"/>
                        </a:lnSpc>
                        <a:spcBef>
                          <a:spcPts val="0"/>
                        </a:spcBef>
                        <a:spcAft>
                          <a:spcPts val="0"/>
                        </a:spcAft>
                      </a:pPr>
                      <a:r>
                        <a:rPr lang="en-US" sz="1000" b="1" dirty="0">
                          <a:effectLst/>
                        </a:rPr>
                        <a:t>(O) Internet Protocol (IP) addresses</a:t>
                      </a:r>
                      <a:endParaRPr lang="en-US" sz="1100" b="1" dirty="0">
                        <a:effectLst/>
                        <a:latin typeface="Arial" panose="020B0604020202020204" pitchFamily="34" charset="0"/>
                        <a:ea typeface="SimSun" panose="02010600030101010101" pitchFamily="2" charset="-122"/>
                      </a:endParaRPr>
                    </a:p>
                  </a:txBody>
                  <a:tcPr marL="45267" marR="45267" marT="45267" marB="45267" anchor="ctr"/>
                </a:tc>
                <a:tc>
                  <a:txBody>
                    <a:bodyPr/>
                    <a:lstStyle/>
                    <a:p>
                      <a:pPr marL="0" marR="0">
                        <a:lnSpc>
                          <a:spcPct val="115000"/>
                        </a:lnSpc>
                        <a:spcBef>
                          <a:spcPts val="0"/>
                        </a:spcBef>
                        <a:spcAft>
                          <a:spcPts val="0"/>
                        </a:spcAft>
                      </a:pPr>
                      <a:r>
                        <a:rPr lang="en-US" sz="1000" dirty="0">
                          <a:effectLst/>
                        </a:rPr>
                        <a:t>IP address</a:t>
                      </a:r>
                      <a:endParaRPr lang="en-US" sz="1100" dirty="0">
                        <a:effectLst/>
                        <a:latin typeface="Arial" panose="020B0604020202020204" pitchFamily="34" charset="0"/>
                        <a:ea typeface="SimSun" panose="02010600030101010101" pitchFamily="2" charset="-122"/>
                      </a:endParaRPr>
                    </a:p>
                  </a:txBody>
                  <a:tcPr marL="45267" marR="45267" marT="45267" marB="45267" anchor="ctr"/>
                </a:tc>
                <a:extLst>
                  <a:ext uri="{0D108BD9-81ED-4DB2-BD59-A6C34878D82A}">
                    <a16:rowId xmlns:a16="http://schemas.microsoft.com/office/drawing/2014/main" val="865115561"/>
                  </a:ext>
                </a:extLst>
              </a:tr>
              <a:tr h="412257">
                <a:tc>
                  <a:txBody>
                    <a:bodyPr/>
                    <a:lstStyle/>
                    <a:p>
                      <a:pPr marL="0" marR="0">
                        <a:lnSpc>
                          <a:spcPct val="115000"/>
                        </a:lnSpc>
                        <a:spcBef>
                          <a:spcPts val="0"/>
                        </a:spcBef>
                        <a:spcAft>
                          <a:spcPts val="0"/>
                        </a:spcAft>
                      </a:pPr>
                      <a:r>
                        <a:rPr lang="en-US" sz="1000" b="1" dirty="0">
                          <a:effectLst/>
                        </a:rPr>
                        <a:t>(G) Social security numbers</a:t>
                      </a:r>
                      <a:endParaRPr lang="en-US" sz="1100" b="1" dirty="0">
                        <a:effectLst/>
                        <a:latin typeface="Arial" panose="020B0604020202020204" pitchFamily="34" charset="0"/>
                        <a:ea typeface="SimSun" panose="02010600030101010101" pitchFamily="2" charset="-122"/>
                      </a:endParaRPr>
                    </a:p>
                  </a:txBody>
                  <a:tcPr marL="45267" marR="45267" marT="45267" marB="45267" anchor="ctr"/>
                </a:tc>
                <a:tc>
                  <a:txBody>
                    <a:bodyPr/>
                    <a:lstStyle/>
                    <a:p>
                      <a:pPr marL="0" marR="0">
                        <a:lnSpc>
                          <a:spcPct val="115000"/>
                        </a:lnSpc>
                        <a:spcBef>
                          <a:spcPts val="0"/>
                        </a:spcBef>
                        <a:spcAft>
                          <a:spcPts val="0"/>
                        </a:spcAft>
                      </a:pPr>
                      <a:r>
                        <a:rPr lang="en-US" sz="1000">
                          <a:effectLst/>
                        </a:rPr>
                        <a:t>Social security number</a:t>
                      </a:r>
                      <a:endParaRPr lang="en-US" sz="1100">
                        <a:effectLst/>
                        <a:latin typeface="Arial" panose="020B0604020202020204" pitchFamily="34" charset="0"/>
                        <a:ea typeface="SimSun" panose="02010600030101010101" pitchFamily="2" charset="-122"/>
                      </a:endParaRPr>
                    </a:p>
                  </a:txBody>
                  <a:tcPr marL="45267" marR="45267" marT="45267" marB="45267" anchor="ctr"/>
                </a:tc>
                <a:tc>
                  <a:txBody>
                    <a:bodyPr/>
                    <a:lstStyle/>
                    <a:p>
                      <a:pPr marL="0" marR="0">
                        <a:lnSpc>
                          <a:spcPct val="115000"/>
                        </a:lnSpc>
                        <a:spcBef>
                          <a:spcPts val="0"/>
                        </a:spcBef>
                        <a:spcAft>
                          <a:spcPts val="0"/>
                        </a:spcAft>
                      </a:pPr>
                      <a:r>
                        <a:rPr lang="en-US" sz="1000" b="1" dirty="0">
                          <a:effectLst/>
                        </a:rPr>
                        <a:t>(P) Biometric identifiers</a:t>
                      </a:r>
                      <a:endParaRPr lang="en-US" sz="1100" b="1" dirty="0">
                        <a:effectLst/>
                        <a:latin typeface="Arial" panose="020B0604020202020204" pitchFamily="34" charset="0"/>
                        <a:ea typeface="SimSun" panose="02010600030101010101" pitchFamily="2" charset="-122"/>
                      </a:endParaRPr>
                    </a:p>
                  </a:txBody>
                  <a:tcPr marL="45267" marR="45267" marT="45267" marB="45267" anchor="ctr"/>
                </a:tc>
                <a:tc>
                  <a:txBody>
                    <a:bodyPr/>
                    <a:lstStyle/>
                    <a:p>
                      <a:pPr marL="0" marR="0">
                        <a:lnSpc>
                          <a:spcPct val="115000"/>
                        </a:lnSpc>
                        <a:spcBef>
                          <a:spcPts val="0"/>
                        </a:spcBef>
                        <a:spcAft>
                          <a:spcPts val="0"/>
                        </a:spcAft>
                      </a:pPr>
                      <a:r>
                        <a:rPr lang="en-US" sz="1000" dirty="0">
                          <a:effectLst/>
                        </a:rPr>
                        <a:t>Fingerprints, voiceprints</a:t>
                      </a:r>
                      <a:endParaRPr lang="en-US" sz="1100" dirty="0">
                        <a:effectLst/>
                        <a:latin typeface="Arial" panose="020B0604020202020204" pitchFamily="34" charset="0"/>
                        <a:ea typeface="SimSun" panose="02010600030101010101" pitchFamily="2" charset="-122"/>
                      </a:endParaRPr>
                    </a:p>
                  </a:txBody>
                  <a:tcPr marL="45267" marR="45267" marT="45267" marB="45267" anchor="ctr"/>
                </a:tc>
                <a:extLst>
                  <a:ext uri="{0D108BD9-81ED-4DB2-BD59-A6C34878D82A}">
                    <a16:rowId xmlns:a16="http://schemas.microsoft.com/office/drawing/2014/main" val="3166246351"/>
                  </a:ext>
                </a:extLst>
              </a:tr>
              <a:tr h="412257">
                <a:tc>
                  <a:txBody>
                    <a:bodyPr/>
                    <a:lstStyle/>
                    <a:p>
                      <a:pPr marL="0" marR="0">
                        <a:lnSpc>
                          <a:spcPct val="115000"/>
                        </a:lnSpc>
                        <a:spcBef>
                          <a:spcPts val="0"/>
                        </a:spcBef>
                        <a:spcAft>
                          <a:spcPts val="0"/>
                        </a:spcAft>
                      </a:pPr>
                      <a:r>
                        <a:rPr lang="en-US" sz="1000" b="1" dirty="0">
                          <a:effectLst/>
                        </a:rPr>
                        <a:t>(H) Medical record numbers</a:t>
                      </a:r>
                      <a:endParaRPr lang="en-US" sz="1100" b="1" dirty="0">
                        <a:effectLst/>
                        <a:latin typeface="Arial" panose="020B0604020202020204" pitchFamily="34" charset="0"/>
                        <a:ea typeface="SimSun" panose="02010600030101010101" pitchFamily="2" charset="-122"/>
                      </a:endParaRPr>
                    </a:p>
                  </a:txBody>
                  <a:tcPr marL="45267" marR="45267" marT="45267" marB="45267" anchor="ctr"/>
                </a:tc>
                <a:tc>
                  <a:txBody>
                    <a:bodyPr/>
                    <a:lstStyle/>
                    <a:p>
                      <a:pPr marL="0" marR="0">
                        <a:lnSpc>
                          <a:spcPct val="115000"/>
                        </a:lnSpc>
                        <a:spcBef>
                          <a:spcPts val="0"/>
                        </a:spcBef>
                        <a:spcAft>
                          <a:spcPts val="0"/>
                        </a:spcAft>
                      </a:pPr>
                      <a:r>
                        <a:rPr lang="en-US" sz="1000">
                          <a:effectLst/>
                        </a:rPr>
                        <a:t>Medical record number</a:t>
                      </a:r>
                      <a:endParaRPr lang="en-US" sz="1100">
                        <a:effectLst/>
                        <a:latin typeface="Arial" panose="020B0604020202020204" pitchFamily="34" charset="0"/>
                        <a:ea typeface="SimSun" panose="02010600030101010101" pitchFamily="2" charset="-122"/>
                      </a:endParaRPr>
                    </a:p>
                  </a:txBody>
                  <a:tcPr marL="45267" marR="45267" marT="45267" marB="45267" anchor="ctr"/>
                </a:tc>
                <a:tc>
                  <a:txBody>
                    <a:bodyPr/>
                    <a:lstStyle/>
                    <a:p>
                      <a:pPr marL="0" marR="0">
                        <a:lnSpc>
                          <a:spcPct val="115000"/>
                        </a:lnSpc>
                        <a:spcBef>
                          <a:spcPts val="0"/>
                        </a:spcBef>
                        <a:spcAft>
                          <a:spcPts val="0"/>
                        </a:spcAft>
                      </a:pPr>
                      <a:r>
                        <a:rPr lang="en-US" sz="1000" b="1" dirty="0">
                          <a:effectLst/>
                        </a:rPr>
                        <a:t>(Q) Full-face photographs</a:t>
                      </a:r>
                      <a:endParaRPr lang="en-US" sz="1100" b="1" dirty="0">
                        <a:effectLst/>
                        <a:latin typeface="Arial" panose="020B0604020202020204" pitchFamily="34" charset="0"/>
                        <a:ea typeface="SimSun" panose="02010600030101010101" pitchFamily="2" charset="-122"/>
                      </a:endParaRPr>
                    </a:p>
                  </a:txBody>
                  <a:tcPr marL="45267" marR="45267" marT="45267" marB="45267" anchor="ctr"/>
                </a:tc>
                <a:tc>
                  <a:txBody>
                    <a:bodyPr/>
                    <a:lstStyle/>
                    <a:p>
                      <a:pPr marL="0" marR="0">
                        <a:lnSpc>
                          <a:spcPct val="115000"/>
                        </a:lnSpc>
                        <a:spcBef>
                          <a:spcPts val="0"/>
                        </a:spcBef>
                        <a:spcAft>
                          <a:spcPts val="0"/>
                        </a:spcAft>
                      </a:pPr>
                      <a:r>
                        <a:rPr lang="en-US" sz="1000" dirty="0">
                          <a:effectLst/>
                        </a:rPr>
                        <a:t>Photographs</a:t>
                      </a:r>
                      <a:endParaRPr lang="en-US" sz="1100" dirty="0">
                        <a:effectLst/>
                        <a:latin typeface="Arial" panose="020B0604020202020204" pitchFamily="34" charset="0"/>
                        <a:ea typeface="SimSun" panose="02010600030101010101" pitchFamily="2" charset="-122"/>
                      </a:endParaRPr>
                    </a:p>
                  </a:txBody>
                  <a:tcPr marL="45267" marR="45267" marT="45267" marB="45267" anchor="ctr"/>
                </a:tc>
                <a:extLst>
                  <a:ext uri="{0D108BD9-81ED-4DB2-BD59-A6C34878D82A}">
                    <a16:rowId xmlns:a16="http://schemas.microsoft.com/office/drawing/2014/main" val="792924398"/>
                  </a:ext>
                </a:extLst>
              </a:tr>
              <a:tr h="748508">
                <a:tc>
                  <a:txBody>
                    <a:bodyPr/>
                    <a:lstStyle/>
                    <a:p>
                      <a:pPr marL="0" marR="0">
                        <a:lnSpc>
                          <a:spcPct val="115000"/>
                        </a:lnSpc>
                        <a:spcBef>
                          <a:spcPts val="0"/>
                        </a:spcBef>
                        <a:spcAft>
                          <a:spcPts val="0"/>
                        </a:spcAft>
                      </a:pPr>
                      <a:r>
                        <a:rPr lang="en-US" sz="1000" b="1" dirty="0">
                          <a:effectLst/>
                        </a:rPr>
                        <a:t>(I) Health plan beneficiary numbers</a:t>
                      </a:r>
                      <a:endParaRPr lang="en-US" sz="1100" b="1" dirty="0">
                        <a:effectLst/>
                        <a:latin typeface="Arial" panose="020B0604020202020204" pitchFamily="34" charset="0"/>
                        <a:ea typeface="SimSun" panose="02010600030101010101" pitchFamily="2" charset="-122"/>
                      </a:endParaRPr>
                    </a:p>
                  </a:txBody>
                  <a:tcPr marL="45267" marR="45267" marT="45267" marB="45267" anchor="ctr"/>
                </a:tc>
                <a:tc>
                  <a:txBody>
                    <a:bodyPr/>
                    <a:lstStyle/>
                    <a:p>
                      <a:pPr marL="0" marR="0">
                        <a:lnSpc>
                          <a:spcPct val="115000"/>
                        </a:lnSpc>
                        <a:spcBef>
                          <a:spcPts val="0"/>
                        </a:spcBef>
                        <a:spcAft>
                          <a:spcPts val="0"/>
                        </a:spcAft>
                      </a:pPr>
                      <a:r>
                        <a:rPr lang="en-US" sz="1000">
                          <a:effectLst/>
                        </a:rPr>
                        <a:t>Health plan beneficiary number</a:t>
                      </a:r>
                      <a:endParaRPr lang="en-US" sz="1100">
                        <a:effectLst/>
                        <a:latin typeface="Arial" panose="020B0604020202020204" pitchFamily="34" charset="0"/>
                        <a:ea typeface="SimSun" panose="02010600030101010101" pitchFamily="2" charset="-122"/>
                      </a:endParaRPr>
                    </a:p>
                  </a:txBody>
                  <a:tcPr marL="45267" marR="45267" marT="45267" marB="45267" anchor="ctr"/>
                </a:tc>
                <a:tc>
                  <a:txBody>
                    <a:bodyPr/>
                    <a:lstStyle/>
                    <a:p>
                      <a:pPr marL="0" marR="0">
                        <a:lnSpc>
                          <a:spcPct val="115000"/>
                        </a:lnSpc>
                        <a:spcBef>
                          <a:spcPts val="0"/>
                        </a:spcBef>
                        <a:spcAft>
                          <a:spcPts val="0"/>
                        </a:spcAft>
                      </a:pPr>
                      <a:r>
                        <a:rPr lang="en-US" sz="1000" b="1" dirty="0">
                          <a:effectLst/>
                        </a:rPr>
                        <a:t>(R) Other unique identifiers</a:t>
                      </a:r>
                      <a:endParaRPr lang="en-US" sz="1100" b="1" dirty="0">
                        <a:effectLst/>
                        <a:latin typeface="Arial" panose="020B0604020202020204" pitchFamily="34" charset="0"/>
                        <a:ea typeface="SimSun" panose="02010600030101010101" pitchFamily="2" charset="-122"/>
                      </a:endParaRPr>
                    </a:p>
                  </a:txBody>
                  <a:tcPr marL="45267" marR="45267" marT="45267" marB="45267" anchor="ctr"/>
                </a:tc>
                <a:tc>
                  <a:txBody>
                    <a:bodyPr/>
                    <a:lstStyle/>
                    <a:p>
                      <a:pPr marL="0" marR="0">
                        <a:lnSpc>
                          <a:spcPct val="115000"/>
                        </a:lnSpc>
                        <a:spcBef>
                          <a:spcPts val="0"/>
                        </a:spcBef>
                        <a:spcAft>
                          <a:spcPts val="0"/>
                        </a:spcAft>
                      </a:pPr>
                      <a:r>
                        <a:rPr lang="en-US" sz="1000" dirty="0">
                          <a:effectLst/>
                        </a:rPr>
                        <a:t>Any other unique identifying number, characteristic, or code, except as permitted by paragraph (c) of this section</a:t>
                      </a:r>
                      <a:endParaRPr lang="en-US" sz="1100" dirty="0">
                        <a:effectLst/>
                        <a:latin typeface="Arial" panose="020B0604020202020204" pitchFamily="34" charset="0"/>
                        <a:ea typeface="SimSun" panose="02010600030101010101" pitchFamily="2" charset="-122"/>
                      </a:endParaRPr>
                    </a:p>
                  </a:txBody>
                  <a:tcPr marL="45267" marR="45267" marT="45267" marB="45267" anchor="ctr"/>
                </a:tc>
                <a:extLst>
                  <a:ext uri="{0D108BD9-81ED-4DB2-BD59-A6C34878D82A}">
                    <a16:rowId xmlns:a16="http://schemas.microsoft.com/office/drawing/2014/main" val="3178227605"/>
                  </a:ext>
                </a:extLst>
              </a:tr>
            </a:tbl>
          </a:graphicData>
        </a:graphic>
      </p:graphicFrame>
      <p:pic>
        <p:nvPicPr>
          <p:cNvPr id="5" name="Picture 2" descr="Image describes two methods under the HIPAA Privacy Rule to achieve de-identification: 1) Expert Determination method; 2) Safe Harbor.&quot;">
            <a:extLst>
              <a:ext uri="{FF2B5EF4-FFF2-40B4-BE49-F238E27FC236}">
                <a16:creationId xmlns:a16="http://schemas.microsoft.com/office/drawing/2014/main" id="{751B23C1-D12E-41BB-AFE2-2457D5FA65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7568" y="1896285"/>
            <a:ext cx="4489739" cy="363784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E51542AC-41D1-4C77-9F2B-E7BE8780DD3D}"/>
              </a:ext>
            </a:extLst>
          </p:cNvPr>
          <p:cNvSpPr txBox="1"/>
          <p:nvPr/>
        </p:nvSpPr>
        <p:spPr>
          <a:xfrm>
            <a:off x="111571" y="5648675"/>
            <a:ext cx="5121256" cy="523220"/>
          </a:xfrm>
          <a:prstGeom prst="rect">
            <a:avLst/>
          </a:prstGeom>
          <a:noFill/>
        </p:spPr>
        <p:txBody>
          <a:bodyPr wrap="square">
            <a:spAutoFit/>
          </a:bodyPr>
          <a:lstStyle/>
          <a:p>
            <a:r>
              <a:rPr lang="en-US" sz="1400" b="1" i="0" dirty="0">
                <a:solidFill>
                  <a:srgbClr val="000000"/>
                </a:solidFill>
                <a:effectLst/>
                <a:latin typeface="Helvetica" panose="020B0604020202020204" pitchFamily="34" charset="0"/>
              </a:rPr>
              <a:t>Figure 1. Two methods to achieve de-identification in accordance with the HIPAA Privacy Rule.</a:t>
            </a:r>
            <a:endParaRPr lang="en-US" sz="1400" dirty="0"/>
          </a:p>
        </p:txBody>
      </p:sp>
      <p:sp>
        <p:nvSpPr>
          <p:cNvPr id="7" name="Rectangle 6">
            <a:extLst>
              <a:ext uri="{FF2B5EF4-FFF2-40B4-BE49-F238E27FC236}">
                <a16:creationId xmlns:a16="http://schemas.microsoft.com/office/drawing/2014/main" id="{D6961879-25F8-4EA1-89E0-0B4D1AE348A6}"/>
              </a:ext>
            </a:extLst>
          </p:cNvPr>
          <p:cNvSpPr/>
          <p:nvPr/>
        </p:nvSpPr>
        <p:spPr>
          <a:xfrm>
            <a:off x="2519714" y="2878382"/>
            <a:ext cx="2375452" cy="2744606"/>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dirty="0"/>
          </a:p>
        </p:txBody>
      </p:sp>
    </p:spTree>
    <p:extLst>
      <p:ext uri="{BB962C8B-B14F-4D97-AF65-F5344CB8AC3E}">
        <p14:creationId xmlns:p14="http://schemas.microsoft.com/office/powerpoint/2010/main" val="6592476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40409D-3053-4BD2-BCAB-6FF4557BF14C}"/>
              </a:ext>
            </a:extLst>
          </p:cNvPr>
          <p:cNvSpPr>
            <a:spLocks noGrp="1"/>
          </p:cNvSpPr>
          <p:nvPr>
            <p:ph type="title"/>
          </p:nvPr>
        </p:nvSpPr>
        <p:spPr>
          <a:xfrm>
            <a:off x="1097280" y="286604"/>
            <a:ext cx="10058400" cy="1045240"/>
          </a:xfrm>
        </p:spPr>
        <p:txBody>
          <a:bodyPr>
            <a:normAutofit/>
          </a:bodyPr>
          <a:lstStyle/>
          <a:p>
            <a:r>
              <a:rPr lang="en-US" b="1" dirty="0">
                <a:solidFill>
                  <a:srgbClr val="499FBC"/>
                </a:solidFill>
                <a:latin typeface="Calibri" panose="020F0502020204030204" pitchFamily="34" charset="0"/>
              </a:rPr>
              <a:t>Some Common Examples of </a:t>
            </a:r>
            <a:r>
              <a:rPr lang="en-US" b="1" dirty="0" err="1">
                <a:solidFill>
                  <a:srgbClr val="499FBC"/>
                </a:solidFill>
                <a:latin typeface="Calibri" panose="020F0502020204030204" pitchFamily="34" charset="0"/>
              </a:rPr>
              <a:t>RegExes</a:t>
            </a:r>
            <a:endParaRPr lang="en-US" b="1" dirty="0">
              <a:solidFill>
                <a:srgbClr val="499FBC"/>
              </a:solidFill>
              <a:latin typeface="Calibri" panose="020F0502020204030204" pitchFamily="34" charset="0"/>
            </a:endParaRPr>
          </a:p>
        </p:txBody>
      </p:sp>
      <p:graphicFrame>
        <p:nvGraphicFramePr>
          <p:cNvPr id="4" name="Table 3">
            <a:extLst>
              <a:ext uri="{FF2B5EF4-FFF2-40B4-BE49-F238E27FC236}">
                <a16:creationId xmlns:a16="http://schemas.microsoft.com/office/drawing/2014/main" id="{95ADE270-375A-4EED-A89D-3DBC9A1AB7C9}"/>
              </a:ext>
            </a:extLst>
          </p:cNvPr>
          <p:cNvGraphicFramePr>
            <a:graphicFrameLocks noGrp="1"/>
          </p:cNvGraphicFramePr>
          <p:nvPr>
            <p:extLst>
              <p:ext uri="{D42A27DB-BD31-4B8C-83A1-F6EECF244321}">
                <p14:modId xmlns:p14="http://schemas.microsoft.com/office/powerpoint/2010/main" val="3730344701"/>
              </p:ext>
            </p:extLst>
          </p:nvPr>
        </p:nvGraphicFramePr>
        <p:xfrm>
          <a:off x="1097279" y="1807840"/>
          <a:ext cx="9935154" cy="4413532"/>
        </p:xfrm>
        <a:graphic>
          <a:graphicData uri="http://schemas.openxmlformats.org/drawingml/2006/table">
            <a:tbl>
              <a:tblPr/>
              <a:tblGrid>
                <a:gridCol w="2828678">
                  <a:extLst>
                    <a:ext uri="{9D8B030D-6E8A-4147-A177-3AD203B41FA5}">
                      <a16:colId xmlns:a16="http://schemas.microsoft.com/office/drawing/2014/main" val="2106380301"/>
                    </a:ext>
                  </a:extLst>
                </a:gridCol>
                <a:gridCol w="4810539">
                  <a:extLst>
                    <a:ext uri="{9D8B030D-6E8A-4147-A177-3AD203B41FA5}">
                      <a16:colId xmlns:a16="http://schemas.microsoft.com/office/drawing/2014/main" val="1784865898"/>
                    </a:ext>
                  </a:extLst>
                </a:gridCol>
                <a:gridCol w="2295937">
                  <a:extLst>
                    <a:ext uri="{9D8B030D-6E8A-4147-A177-3AD203B41FA5}">
                      <a16:colId xmlns:a16="http://schemas.microsoft.com/office/drawing/2014/main" val="2784680514"/>
                    </a:ext>
                  </a:extLst>
                </a:gridCol>
              </a:tblGrid>
              <a:tr h="262240">
                <a:tc>
                  <a:txBody>
                    <a:bodyPr/>
                    <a:lstStyle/>
                    <a:p>
                      <a:pPr algn="l" fontAlgn="ctr"/>
                      <a:r>
                        <a:rPr lang="en-US" sz="1400" b="1" dirty="0">
                          <a:solidFill>
                            <a:srgbClr val="363636"/>
                          </a:solidFill>
                          <a:effectLst/>
                        </a:rPr>
                        <a:t>To find</a:t>
                      </a:r>
                    </a:p>
                  </a:txBody>
                  <a:tcPr marL="33833" marR="33833" marT="33833" marB="33833"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400" b="1">
                          <a:solidFill>
                            <a:srgbClr val="363636"/>
                          </a:solidFill>
                          <a:effectLst/>
                        </a:rPr>
                        <a:t>Use this RegEx</a:t>
                      </a:r>
                    </a:p>
                  </a:txBody>
                  <a:tcPr marL="33833" marR="33833" marT="33833" marB="33833"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400" b="1" dirty="0">
                          <a:solidFill>
                            <a:srgbClr val="363636"/>
                          </a:solidFill>
                          <a:effectLst/>
                        </a:rPr>
                        <a:t>Example of match</a:t>
                      </a:r>
                    </a:p>
                  </a:txBody>
                  <a:tcPr marL="33833" marR="33833" marT="33833" marB="33833"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3217657267"/>
                  </a:ext>
                </a:extLst>
              </a:tr>
              <a:tr h="238562">
                <a:tc>
                  <a:txBody>
                    <a:bodyPr/>
                    <a:lstStyle/>
                    <a:p>
                      <a:pPr algn="l" fontAlgn="t"/>
                      <a:r>
                        <a:rPr lang="en-US" sz="1400">
                          <a:effectLst/>
                        </a:rPr>
                        <a:t>Email addresses</a:t>
                      </a:r>
                    </a:p>
                  </a:txBody>
                  <a:tcPr marL="21146" marR="21146" marT="21146" marB="21146">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400">
                          <a:effectLst/>
                        </a:rPr>
                        <a:t>^[\w\.=-]+@[\w\.-]+\.[\w]{2,3}$</a:t>
                      </a:r>
                    </a:p>
                  </a:txBody>
                  <a:tcPr marL="21146" marR="21146" marT="21146" marB="21146">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400">
                          <a:effectLst/>
                        </a:rPr>
                        <a:t>T.Simpson@Netwrix.com</a:t>
                      </a:r>
                    </a:p>
                  </a:txBody>
                  <a:tcPr marL="21146" marR="21146" marT="21146" marB="21146">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2555700137"/>
                  </a:ext>
                </a:extLst>
              </a:tr>
              <a:tr h="437660">
                <a:tc>
                  <a:txBody>
                    <a:bodyPr/>
                    <a:lstStyle/>
                    <a:p>
                      <a:pPr algn="l" fontAlgn="t"/>
                      <a:r>
                        <a:rPr lang="en-US" sz="1400" dirty="0">
                          <a:effectLst/>
                        </a:rPr>
                        <a:t>U.S. Social Security numbers</a:t>
                      </a:r>
                    </a:p>
                  </a:txBody>
                  <a:tcPr marL="21146" marR="21146" marT="21146" marB="21146">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400" dirty="0">
                          <a:effectLst/>
                        </a:rPr>
                        <a:t>\b(?!000|666|9\d{2})([0-8]\d{2}|7([0-6]\d))([-]?|\s{1})(?!00)\d\d\2(?!0000)\d{4}\b</a:t>
                      </a:r>
                    </a:p>
                  </a:txBody>
                  <a:tcPr marL="21146" marR="21146" marT="21146" marB="21146">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400" dirty="0">
                          <a:effectLst/>
                        </a:rPr>
                        <a:t>513-84-7329</a:t>
                      </a:r>
                    </a:p>
                  </a:txBody>
                  <a:tcPr marL="21146" marR="21146" marT="21146" marB="21146">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30032992"/>
                  </a:ext>
                </a:extLst>
              </a:tr>
              <a:tr h="238562">
                <a:tc>
                  <a:txBody>
                    <a:bodyPr/>
                    <a:lstStyle/>
                    <a:p>
                      <a:pPr algn="l" fontAlgn="t"/>
                      <a:r>
                        <a:rPr lang="en-US" sz="1400">
                          <a:effectLst/>
                        </a:rPr>
                        <a:t>IPV4 addresses</a:t>
                      </a:r>
                    </a:p>
                  </a:txBody>
                  <a:tcPr marL="21146" marR="21146" marT="21146" marB="21146">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400">
                          <a:effectLst/>
                        </a:rPr>
                        <a:t>^\d{1,3}[.]\d{1,3}[.]\d{1,3}[.]\d{1,3}$</a:t>
                      </a:r>
                    </a:p>
                  </a:txBody>
                  <a:tcPr marL="21146" marR="21146" marT="21146" marB="21146">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400">
                          <a:effectLst/>
                        </a:rPr>
                        <a:t>192.168.1.1</a:t>
                      </a:r>
                    </a:p>
                  </a:txBody>
                  <a:tcPr marL="21146" marR="21146" marT="21146" marB="21146">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282208684"/>
                  </a:ext>
                </a:extLst>
              </a:tr>
              <a:tr h="437660">
                <a:tc>
                  <a:txBody>
                    <a:bodyPr/>
                    <a:lstStyle/>
                    <a:p>
                      <a:pPr algn="l" fontAlgn="t"/>
                      <a:r>
                        <a:rPr lang="en-US" sz="1400">
                          <a:effectLst/>
                        </a:rPr>
                        <a:t>Dates in MM/DD/YYYY format</a:t>
                      </a:r>
                    </a:p>
                  </a:txBody>
                  <a:tcPr marL="21146" marR="21146" marT="21146" marB="21146">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400" dirty="0">
                          <a:effectLst/>
                        </a:rPr>
                        <a:t>^([1][12]|[0]?[1-9])[\/-]([3][01]|[12]\d|[0]?[1-9])[\/-](\d{4}|\d{2})$</a:t>
                      </a:r>
                    </a:p>
                  </a:txBody>
                  <a:tcPr marL="21146" marR="21146" marT="21146" marB="21146">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400">
                          <a:effectLst/>
                        </a:rPr>
                        <a:t>05/05/2018</a:t>
                      </a:r>
                    </a:p>
                  </a:txBody>
                  <a:tcPr marL="21146" marR="21146" marT="21146" marB="21146">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469074631"/>
                  </a:ext>
                </a:extLst>
              </a:tr>
              <a:tr h="437660">
                <a:tc>
                  <a:txBody>
                    <a:bodyPr/>
                    <a:lstStyle/>
                    <a:p>
                      <a:pPr algn="l" fontAlgn="t"/>
                      <a:r>
                        <a:rPr lang="en-US" sz="1400">
                          <a:effectLst/>
                        </a:rPr>
                        <a:t>MasterCard numbers</a:t>
                      </a:r>
                    </a:p>
                  </a:txBody>
                  <a:tcPr marL="21146" marR="21146" marT="21146" marB="21146">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400" dirty="0">
                          <a:effectLst/>
                        </a:rPr>
                        <a:t>^(?:5[1-5][0-9]{2}|222[1-9]|22[3-9][0-9]|2[3-6][0-9]{2}|27[01][0-9]|2720)[0-9]{12}$</a:t>
                      </a:r>
                    </a:p>
                  </a:txBody>
                  <a:tcPr marL="21146" marR="21146" marT="21146" marB="21146">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400">
                          <a:effectLst/>
                        </a:rPr>
                        <a:t>5258704108753590</a:t>
                      </a:r>
                    </a:p>
                  </a:txBody>
                  <a:tcPr marL="21146" marR="21146" marT="21146" marB="21146">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4089581792"/>
                  </a:ext>
                </a:extLst>
              </a:tr>
              <a:tr h="437660">
                <a:tc>
                  <a:txBody>
                    <a:bodyPr/>
                    <a:lstStyle/>
                    <a:p>
                      <a:pPr algn="l" fontAlgn="t"/>
                      <a:r>
                        <a:rPr lang="en-US" sz="1400">
                          <a:effectLst/>
                        </a:rPr>
                        <a:t>Visa card numbers</a:t>
                      </a:r>
                    </a:p>
                  </a:txBody>
                  <a:tcPr marL="21146" marR="21146" marT="21146" marB="21146">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400">
                          <a:effectLst/>
                        </a:rPr>
                        <a:t>\b([4]\d{3}[\s]\d{4}[\s]\d{4}[\s]\d{4}|[4]\d{3}[-]\d{4}[-]\d{4}[-</a:t>
                      </a:r>
                      <a:br>
                        <a:rPr lang="en-US" sz="1400">
                          <a:effectLst/>
                        </a:rPr>
                      </a:br>
                      <a:r>
                        <a:rPr lang="en-US" sz="1400">
                          <a:effectLst/>
                        </a:rPr>
                        <a:t>]\d{4}|[4]\d{3}[.]\d{4}[.]\d{4}[.]\d{4}|[4]\d{3}\d{4}\d{4}\d{4})\b</a:t>
                      </a:r>
                    </a:p>
                  </a:txBody>
                  <a:tcPr marL="21146" marR="21146" marT="21146" marB="21146">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400" dirty="0">
                          <a:effectLst/>
                        </a:rPr>
                        <a:t>4563-7568-5698-4587</a:t>
                      </a:r>
                    </a:p>
                  </a:txBody>
                  <a:tcPr marL="21146" marR="21146" marT="21146" marB="21146">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3860222463"/>
                  </a:ext>
                </a:extLst>
              </a:tr>
              <a:tr h="238562">
                <a:tc>
                  <a:txBody>
                    <a:bodyPr/>
                    <a:lstStyle/>
                    <a:p>
                      <a:pPr algn="l" fontAlgn="t"/>
                      <a:r>
                        <a:rPr lang="en-US" sz="1400">
                          <a:effectLst/>
                        </a:rPr>
                        <a:t>American Express card numbers</a:t>
                      </a:r>
                    </a:p>
                  </a:txBody>
                  <a:tcPr marL="21146" marR="21146" marT="21146" marB="21146">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400">
                          <a:effectLst/>
                        </a:rPr>
                        <a:t>^3[47][0-9]{13}$</a:t>
                      </a:r>
                    </a:p>
                  </a:txBody>
                  <a:tcPr marL="21146" marR="21146" marT="21146" marB="21146">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400" dirty="0">
                          <a:effectLst/>
                        </a:rPr>
                        <a:t>34583547858682157</a:t>
                      </a:r>
                    </a:p>
                  </a:txBody>
                  <a:tcPr marL="21146" marR="21146" marT="21146" marB="21146">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752938491"/>
                  </a:ext>
                </a:extLst>
              </a:tr>
              <a:tr h="238562">
                <a:tc>
                  <a:txBody>
                    <a:bodyPr/>
                    <a:lstStyle/>
                    <a:p>
                      <a:pPr algn="l" fontAlgn="t"/>
                      <a:r>
                        <a:rPr lang="en-US" sz="1400" dirty="0">
                          <a:effectLst/>
                        </a:rPr>
                        <a:t>U.S. ZIP codes</a:t>
                      </a:r>
                    </a:p>
                  </a:txBody>
                  <a:tcPr marL="21146" marR="21146" marT="21146" marB="21146">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pl-PL" sz="1400" dirty="0">
                          <a:effectLst/>
                        </a:rPr>
                        <a:t>^((\d{5}-\d{4})|(\d{5})|([A-Z]\d[A-Z]\s\d[A-Z]\d))$</a:t>
                      </a:r>
                    </a:p>
                  </a:txBody>
                  <a:tcPr marL="21146" marR="21146" marT="21146" marB="21146">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400" dirty="0">
                          <a:effectLst/>
                        </a:rPr>
                        <a:t>97589</a:t>
                      </a:r>
                    </a:p>
                  </a:txBody>
                  <a:tcPr marL="21146" marR="21146" marT="21146" marB="21146">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538023997"/>
                  </a:ext>
                </a:extLst>
              </a:tr>
              <a:tr h="437660">
                <a:tc>
                  <a:txBody>
                    <a:bodyPr/>
                    <a:lstStyle/>
                    <a:p>
                      <a:pPr algn="l" fontAlgn="t"/>
                      <a:r>
                        <a:rPr lang="en-US" sz="1400" kern="1200" dirty="0">
                          <a:solidFill>
                            <a:schemeClr val="tx1"/>
                          </a:solidFill>
                          <a:effectLst/>
                          <a:latin typeface="+mn-lt"/>
                          <a:ea typeface="+mn-ea"/>
                          <a:cs typeface="+mn-cs"/>
                        </a:rPr>
                        <a:t>Telephone/FAX/MRN/Account numbers</a:t>
                      </a:r>
                    </a:p>
                  </a:txBody>
                  <a:tcPr marL="21146" marR="21146" marT="21146" marB="21146">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r>
                        <a:rPr lang="en-US" sz="1400" kern="1200" dirty="0">
                          <a:solidFill>
                            <a:schemeClr val="tx1"/>
                          </a:solidFill>
                          <a:effectLst/>
                          <a:latin typeface="+mn-lt"/>
                          <a:ea typeface="+mn-ea"/>
                          <a:cs typeface="+mn-cs"/>
                        </a:rPr>
                        <a:t>\b((\d[\(\)\-\']?\s?){6}([\(\)\-\']?\d)+|(\d[\(\)\-.\']?){7}([\(\)\-.\']?\d)+\b, \b(\d{5}[A-Z0-9]*)\b, \b([A-Z0-9\-/]{6}[A-Z0-9\-/]*)\b</a:t>
                      </a:r>
                      <a:endParaRPr lang="pl-PL" sz="1400" kern="1200" dirty="0">
                        <a:solidFill>
                          <a:schemeClr val="tx1"/>
                        </a:solidFill>
                        <a:effectLst/>
                        <a:latin typeface="+mn-lt"/>
                        <a:ea typeface="+mn-ea"/>
                        <a:cs typeface="+mn-cs"/>
                      </a:endParaRPr>
                    </a:p>
                  </a:txBody>
                  <a:tcPr marL="21146" marR="21146" marT="21146" marB="21146">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400" kern="1200" dirty="0">
                          <a:solidFill>
                            <a:schemeClr val="tx1"/>
                          </a:solidFill>
                          <a:effectLst/>
                          <a:latin typeface="+mn-lt"/>
                          <a:ea typeface="+mn-ea"/>
                          <a:cs typeface="+mn-cs"/>
                        </a:rPr>
                        <a:t>XXX-XX-XXXX, XXX-XXX-XXXX, XXX-XXXXXXXX, etc.</a:t>
                      </a:r>
                    </a:p>
                  </a:txBody>
                  <a:tcPr marL="21146" marR="21146" marT="21146" marB="21146">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3877645909"/>
                  </a:ext>
                </a:extLst>
              </a:tr>
              <a:tr h="764838">
                <a:tc>
                  <a:txBody>
                    <a:bodyPr/>
                    <a:lstStyle/>
                    <a:p>
                      <a:pPr algn="l" fontAlgn="t"/>
                      <a:r>
                        <a:rPr lang="en-US" sz="1400" kern="1200" dirty="0">
                          <a:solidFill>
                            <a:schemeClr val="tx1"/>
                          </a:solidFill>
                          <a:effectLst/>
                          <a:latin typeface="+mn-lt"/>
                          <a:ea typeface="+mn-ea"/>
                          <a:cs typeface="+mn-cs"/>
                        </a:rPr>
                        <a:t>Dates</a:t>
                      </a:r>
                    </a:p>
                  </a:txBody>
                  <a:tcPr marL="21146" marR="21146" marT="21146" marB="21146">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400" kern="1200" dirty="0">
                          <a:solidFill>
                            <a:schemeClr val="tx1"/>
                          </a:solidFill>
                          <a:effectLst/>
                          <a:latin typeface="+mn-lt"/>
                          <a:ea typeface="+mn-ea"/>
                          <a:cs typeface="+mn-cs"/>
                        </a:rPr>
                        <a:t>\b(.*?(?=\b(\d{1,2}[-./\s]\d{1,2}[-./\s]\d{2}|\d{1,2}[-./\s]\d{1,2}[-./\s]\d{4}|\d{2}[-./\s]\d{1,2}[-./\s]\d{1,2}|\d{4}[-./\s]\d{1,2}[-./\s]\d{1,2})\b))\b</a:t>
                      </a:r>
                    </a:p>
                  </a:txBody>
                  <a:tcPr marL="21146" marR="21146" marT="21146" marB="21146">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r>
                        <a:rPr lang="en-US" sz="1400" kern="1200" dirty="0">
                          <a:solidFill>
                            <a:schemeClr val="tx1"/>
                          </a:solidFill>
                          <a:effectLst/>
                          <a:latin typeface="+mn-lt"/>
                          <a:ea typeface="+mn-ea"/>
                          <a:cs typeface="+mn-cs"/>
                        </a:rPr>
                        <a:t>YYYY/MM-YYYY/MM,</a:t>
                      </a:r>
                    </a:p>
                    <a:p>
                      <a:r>
                        <a:rPr lang="en-US" sz="1400" kern="1200" dirty="0">
                          <a:solidFill>
                            <a:schemeClr val="tx1"/>
                          </a:solidFill>
                          <a:effectLst/>
                          <a:latin typeface="+mn-lt"/>
                          <a:ea typeface="+mn-ea"/>
                          <a:cs typeface="+mn-cs"/>
                        </a:rPr>
                        <a:t>MM/YYYY-MM/YYYY,</a:t>
                      </a:r>
                    </a:p>
                    <a:p>
                      <a:r>
                        <a:rPr lang="en-US" sz="1400" kern="1200" dirty="0">
                          <a:solidFill>
                            <a:schemeClr val="tx1"/>
                          </a:solidFill>
                          <a:effectLst/>
                          <a:latin typeface="+mn-lt"/>
                          <a:ea typeface="+mn-ea"/>
                          <a:cs typeface="+mn-cs"/>
                        </a:rPr>
                        <a:t>MM/DD-MM/DD, etc.</a:t>
                      </a:r>
                    </a:p>
                  </a:txBody>
                  <a:tcPr marL="21146" marR="21146" marT="21146" marB="21146">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97469416"/>
                  </a:ext>
                </a:extLst>
              </a:tr>
            </a:tbl>
          </a:graphicData>
        </a:graphic>
      </p:graphicFrame>
    </p:spTree>
    <p:extLst>
      <p:ext uri="{BB962C8B-B14F-4D97-AF65-F5344CB8AC3E}">
        <p14:creationId xmlns:p14="http://schemas.microsoft.com/office/powerpoint/2010/main" val="4140822530"/>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774</TotalTime>
  <Words>2171</Words>
  <Application>Microsoft Office PowerPoint</Application>
  <PresentationFormat>Widescreen</PresentationFormat>
  <Paragraphs>259</Paragraphs>
  <Slides>29</Slides>
  <Notes>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29</vt:i4>
      </vt:variant>
    </vt:vector>
  </HeadingPairs>
  <TitlesOfParts>
    <vt:vector size="36" baseType="lpstr">
      <vt:lpstr>Arial</vt:lpstr>
      <vt:lpstr>Calibri</vt:lpstr>
      <vt:lpstr>Calibri Light</vt:lpstr>
      <vt:lpstr>Helvetica</vt:lpstr>
      <vt:lpstr>Times New Roman</vt:lpstr>
      <vt:lpstr>Wingdings</vt:lpstr>
      <vt:lpstr>Retrospect</vt:lpstr>
      <vt:lpstr>PowerPoint Presentation</vt:lpstr>
      <vt:lpstr>Motivation </vt:lpstr>
      <vt:lpstr>PowerPoint Presentation</vt:lpstr>
      <vt:lpstr>Our previous work on this topic</vt:lpstr>
      <vt:lpstr>PowerPoint Presentation</vt:lpstr>
      <vt:lpstr>PowerPoint Presentation</vt:lpstr>
      <vt:lpstr>Data Core Privacy Tools Accomplishments</vt:lpstr>
      <vt:lpstr>The De-identification Standard</vt:lpstr>
      <vt:lpstr>Some Common Examples of RegExes</vt:lpstr>
      <vt:lpstr>Existing Method Could Fail</vt:lpstr>
      <vt:lpstr>Machine learning model to detect PHI from structured data</vt:lpstr>
      <vt:lpstr>Detecting Sensitive Information with Feature Engineering</vt:lpstr>
      <vt:lpstr>Detecting Sensitive Information with Feature Engineering</vt:lpstr>
      <vt:lpstr>PowerPoint Presentation</vt:lpstr>
      <vt:lpstr>Algorithm I. PHI Detection using RegEx</vt:lpstr>
      <vt:lpstr>Algorithm II. Ensemble Algorithm</vt:lpstr>
      <vt:lpstr>PHI Detection Toolkit</vt:lpstr>
      <vt:lpstr>The PHI Data Scan Tool</vt:lpstr>
      <vt:lpstr>Prerequisites</vt:lpstr>
      <vt:lpstr>Step 1: Select Database/Table </vt:lpstr>
      <vt:lpstr>Step 2: Profiling </vt:lpstr>
      <vt:lpstr>Step 3: Scanning and Reporting</vt:lpstr>
      <vt:lpstr>Step 4: Fill in HIPPA Safe Harbor Checklist</vt:lpstr>
      <vt:lpstr>Experiments</vt:lpstr>
      <vt:lpstr>Experiment</vt:lpstr>
      <vt:lpstr>Result</vt:lpstr>
      <vt:lpstr>Explainability</vt:lpstr>
      <vt:lpstr>Acknowledgement </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De‑identifcation of Structured HER Using Machine Learning</dc:title>
  <dc:creator>Zhang, Kai</dc:creator>
  <cp:lastModifiedBy>Kai</cp:lastModifiedBy>
  <cp:revision>65</cp:revision>
  <dcterms:created xsi:type="dcterms:W3CDTF">2022-11-15T03:03:57Z</dcterms:created>
  <dcterms:modified xsi:type="dcterms:W3CDTF">2023-05-03T14:02:31Z</dcterms:modified>
</cp:coreProperties>
</file>